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5" r:id="rId1"/>
    <p:sldMasterId id="2147484177" r:id="rId2"/>
  </p:sldMasterIdLst>
  <p:notesMasterIdLst>
    <p:notesMasterId r:id="rId35"/>
  </p:notesMasterIdLst>
  <p:sldIdLst>
    <p:sldId id="346" r:id="rId3"/>
    <p:sldId id="344" r:id="rId4"/>
    <p:sldId id="257" r:id="rId5"/>
    <p:sldId id="259" r:id="rId6"/>
    <p:sldId id="258" r:id="rId7"/>
    <p:sldId id="260" r:id="rId8"/>
    <p:sldId id="261" r:id="rId9"/>
    <p:sldId id="262" r:id="rId10"/>
    <p:sldId id="266" r:id="rId11"/>
    <p:sldId id="263" r:id="rId12"/>
    <p:sldId id="267" r:id="rId13"/>
    <p:sldId id="265" r:id="rId14"/>
    <p:sldId id="270" r:id="rId15"/>
    <p:sldId id="272" r:id="rId16"/>
    <p:sldId id="276" r:id="rId17"/>
    <p:sldId id="278" r:id="rId18"/>
    <p:sldId id="277" r:id="rId19"/>
    <p:sldId id="282" r:id="rId20"/>
    <p:sldId id="279" r:id="rId21"/>
    <p:sldId id="283" r:id="rId22"/>
    <p:sldId id="285" r:id="rId23"/>
    <p:sldId id="287" r:id="rId24"/>
    <p:sldId id="289" r:id="rId25"/>
    <p:sldId id="291" r:id="rId26"/>
    <p:sldId id="293" r:id="rId27"/>
    <p:sldId id="295" r:id="rId28"/>
    <p:sldId id="298" r:id="rId29"/>
    <p:sldId id="299" r:id="rId30"/>
    <p:sldId id="301" r:id="rId31"/>
    <p:sldId id="303" r:id="rId32"/>
    <p:sldId id="345" r:id="rId33"/>
    <p:sldId id="343" r:id="rId34"/>
  </p:sldIdLst>
  <p:sldSz cx="9144000" cy="6858000" type="screen4x3"/>
  <p:notesSz cx="6858000" cy="9144000"/>
  <p:custDataLst>
    <p:tags r:id="rId36"/>
  </p:custDataLst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  <a:srgbClr val="0000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582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E5A21F-96F6-4125-B68A-D060AF82E6D4}" type="datetimeFigureOut">
              <a:rPr lang="it-IT"/>
              <a:pPr>
                <a:defRPr/>
              </a:pPr>
              <a:t>31/05/2017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BF511F-560B-4D2E-B332-6EA9FC2A1AD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33099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638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EB22EC-E4C6-4805-AC91-9AE71743344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A90BC9-C214-4846-BC44-7F0C0B9A91FD}" type="datetime1">
              <a:rPr lang="it-IT" smtClean="0"/>
              <a:pPr>
                <a:defRPr/>
              </a:pPr>
              <a:t>31/05/2017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889495-07E6-4F32-9E27-96B48F6BB86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655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8D1A8D-58E9-47A1-A561-76E21DE93E93}" type="datetime1">
              <a:rPr lang="it-IT" smtClean="0"/>
              <a:pPr>
                <a:defRPr/>
              </a:pPr>
              <a:t>31/05/2017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807D4F-8C37-4C2A-8918-1D03F84E2A5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566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3CB55D-CE9E-4B46-B03D-AEDEB78823B7}" type="datetime1">
              <a:rPr lang="it-IT" smtClean="0"/>
              <a:pPr>
                <a:defRPr/>
              </a:pPr>
              <a:t>31/05/2017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3981E-39F6-4D74-A83D-A99C9C210B36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2714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6C62-62E3-4639-89A4-2288F49CB96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732C-663C-451A-A8B3-07B62C8F6A9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039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6C62-62E3-4639-89A4-2288F49CB96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732C-663C-451A-A8B3-07B62C8F6A9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688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6C62-62E3-4639-89A4-2288F49CB96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732C-663C-451A-A8B3-07B62C8F6A9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008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6C62-62E3-4639-89A4-2288F49CB96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732C-663C-451A-A8B3-07B62C8F6A9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317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6C62-62E3-4639-89A4-2288F49CB96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732C-663C-451A-A8B3-07B62C8F6A9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61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6C62-62E3-4639-89A4-2288F49CB96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732C-663C-451A-A8B3-07B62C8F6A9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584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6C62-62E3-4639-89A4-2288F49CB96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732C-663C-451A-A8B3-07B62C8F6A9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846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6C62-62E3-4639-89A4-2288F49CB96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732C-663C-451A-A8B3-07B62C8F6A9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605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3EAC95-928D-48A1-90BB-73859C73081A}" type="datetime1">
              <a:rPr lang="it-IT" smtClean="0"/>
              <a:pPr>
                <a:defRPr/>
              </a:pPr>
              <a:t>31/05/2017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DD3E4-F676-4F06-B7B4-21DF01401CE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621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6C62-62E3-4639-89A4-2288F49CB96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732C-663C-451A-A8B3-07B62C8F6A9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053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6C62-62E3-4639-89A4-2288F49CB96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732C-663C-451A-A8B3-07B62C8F6A9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80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56C62-62E3-4639-89A4-2288F49CB96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31/05/2017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732C-663C-451A-A8B3-07B62C8F6A9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137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4DA894-A295-4B28-8553-31013C7E35ED}" type="datetime1">
              <a:rPr lang="it-IT" smtClean="0"/>
              <a:pPr>
                <a:defRPr/>
              </a:pPr>
              <a:t>31/05/2017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1C0C7-E504-44C6-B2A3-90B4FB362F5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136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8887B6-B9BD-43D1-9D67-06145C45E168}" type="datetime1">
              <a:rPr lang="it-IT" smtClean="0"/>
              <a:pPr>
                <a:defRPr/>
              </a:pPr>
              <a:t>31/05/2017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CE0ED7-E7A1-4280-A066-D80084FB36B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8679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0ABAE8-9C91-4624-A178-EAF5AB43034C}" type="datetime1">
              <a:rPr lang="it-IT" smtClean="0"/>
              <a:pPr>
                <a:defRPr/>
              </a:pPr>
              <a:t>31/05/2017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CC83BB-1ED4-4345-8DF3-54501F2EDCF3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0502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29C3EC-7B33-46CC-8510-F0A53D74A69A}" type="datetime1">
              <a:rPr lang="it-IT" smtClean="0"/>
              <a:pPr>
                <a:defRPr/>
              </a:pPr>
              <a:t>31/05/2017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48FDE9-5068-47B1-9CA2-B91D18779DF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4709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03A72B-D9AC-4F1F-8AF8-4F655D27B01B}" type="datetime1">
              <a:rPr lang="it-IT" smtClean="0"/>
              <a:pPr>
                <a:defRPr/>
              </a:pPr>
              <a:t>31/05/2017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3F0DD-65B9-4558-9327-E3D761DC274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703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E87C12-FA18-4F95-8A1A-24611D0EB101}" type="datetime1">
              <a:rPr lang="it-IT" smtClean="0"/>
              <a:pPr>
                <a:defRPr/>
              </a:pPr>
              <a:t>31/05/2017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B67D82-79BD-4066-8D89-1BB709E3BF96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1006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2A6AA3-32F8-462D-BE70-A84621AB85A5}" type="datetime1">
              <a:rPr lang="it-IT" smtClean="0"/>
              <a:pPr>
                <a:defRPr/>
              </a:pPr>
              <a:t>31/05/2017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B60ED-4FE4-4724-B101-0CEAEF1A19F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2946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7A85262-099D-44A9-ACA5-EEDD0932CB46}" type="datetime1">
              <a:rPr lang="it-IT" smtClean="0"/>
              <a:pPr>
                <a:defRPr/>
              </a:pPr>
              <a:t>31/05/2017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58BD21E-5515-476E-8363-167A81E14713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9873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8356C62-62E3-4639-89A4-2288F49CB962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31/05/2017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F65732C-663C-451A-A8B3-07B62C8F6A92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461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51520" y="6093296"/>
            <a:ext cx="8640960" cy="5760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6093296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2800" b="1" dirty="0" smtClean="0">
                <a:solidFill>
                  <a:prstClr val="white"/>
                </a:solidFill>
                <a:latin typeface="Calibri"/>
              </a:rPr>
              <a:t>www.joinacademy.it</a:t>
            </a:r>
            <a:endParaRPr lang="it-IT" sz="2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51520" y="5949280"/>
            <a:ext cx="8640960" cy="1440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white"/>
              </a:solidFill>
            </a:endParaRPr>
          </a:p>
        </p:txBody>
      </p:sp>
      <p:pic>
        <p:nvPicPr>
          <p:cNvPr id="7" name="Immagine 6" descr="Logo Jo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60648"/>
            <a:ext cx="3749402" cy="3749402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323528" y="4102621"/>
            <a:ext cx="856895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2400" b="1" dirty="0" smtClean="0">
                <a:solidFill>
                  <a:srgbClr val="FF0000"/>
                </a:solidFill>
                <a:latin typeface="Calibri"/>
              </a:rPr>
              <a:t>Corso di alta formazione professionale per Patrocinatore Stragiudiziale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1600" b="1" dirty="0" smtClean="0">
                <a:solidFill>
                  <a:prstClr val="black"/>
                </a:solidFill>
                <a:latin typeface="Calibri"/>
              </a:rPr>
              <a:t>(Professionista del risarcimento del danno – Ramo infortunistica stradale)</a:t>
            </a:r>
            <a:endParaRPr lang="it-IT" sz="1400" b="1" dirty="0" smtClean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1400" b="1" dirty="0" smtClean="0">
                <a:solidFill>
                  <a:prstClr val="black"/>
                </a:solidFill>
                <a:latin typeface="Calibri"/>
              </a:rPr>
              <a:t>Legge 04/2013 – Norma Tecnica UNI 11477</a:t>
            </a:r>
            <a:endParaRPr lang="it-IT" sz="2000" b="1" dirty="0" smtClean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 b="1" dirty="0" smtClean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b="1" dirty="0" smtClean="0">
                <a:solidFill>
                  <a:prstClr val="black"/>
                </a:solidFill>
                <a:latin typeface="Calibri"/>
              </a:rPr>
              <a:t>Modulo </a:t>
            </a:r>
            <a:r>
              <a:rPr lang="it-IT" b="1" dirty="0" smtClean="0">
                <a:solidFill>
                  <a:prstClr val="black"/>
                </a:solidFill>
                <a:latin typeface="Calibri"/>
              </a:rPr>
              <a:t>9 </a:t>
            </a:r>
            <a:r>
              <a:rPr lang="it-IT" b="1" dirty="0" smtClean="0">
                <a:solidFill>
                  <a:prstClr val="black"/>
                </a:solidFill>
                <a:latin typeface="Calibri"/>
              </a:rPr>
              <a:t>– </a:t>
            </a:r>
            <a:r>
              <a:rPr lang="it-IT" b="1" dirty="0" smtClean="0">
                <a:solidFill>
                  <a:prstClr val="black"/>
                </a:solidFill>
                <a:latin typeface="Calibri"/>
              </a:rPr>
              <a:t>Organi</a:t>
            </a:r>
            <a:endParaRPr lang="it-IT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5" name="Immagine 14" descr="LOGO ISO 9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8611" y="1255350"/>
            <a:ext cx="2049773" cy="224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98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sellaDiTesto 3"/>
          <p:cNvSpPr txBox="1">
            <a:spLocks noChangeArrowheads="1"/>
          </p:cNvSpPr>
          <p:nvPr/>
        </p:nvSpPr>
        <p:spPr bwMode="auto">
          <a:xfrm>
            <a:off x="900113" y="1341438"/>
            <a:ext cx="7704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sz="2000" b="1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317" name="CasellaDiTesto 7"/>
          <p:cNvSpPr txBox="1">
            <a:spLocks noChangeArrowheads="1"/>
          </p:cNvSpPr>
          <p:nvPr/>
        </p:nvSpPr>
        <p:spPr bwMode="auto">
          <a:xfrm>
            <a:off x="971550" y="476250"/>
            <a:ext cx="73453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Coppia </a:t>
            </a:r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conica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3318" name="Picture 11" descr="http://www.roverworld.com/images/Products/CoppieConiche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902778"/>
            <a:ext cx="3978644" cy="182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42844" y="1142984"/>
            <a:ext cx="885831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La coppia conica è così chiamata in quanto è costituita da una coppia di ingranaggi che grazie all’inclinazione dei denti </a:t>
            </a:r>
            <a:r>
              <a:rPr kumimoji="0" lang="it-IT" sz="2400" b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consente di ruotare di 90° il movimento rotatorio</a:t>
            </a:r>
            <a:r>
              <a:rPr kumimoji="0" lang="it-IT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Nel caso del motore la </a:t>
            </a:r>
            <a:r>
              <a:rPr kumimoji="0" lang="it-IT" sz="2400" b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coppia conica trasmette il movimento rotatorio dell’albero longitudinale ai semiassi</a:t>
            </a:r>
            <a:r>
              <a:rPr kumimoji="0" lang="it-IT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che sono trasversali. </a:t>
            </a:r>
            <a:endParaRPr kumimoji="0" lang="it-IT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sellaDiTesto 3"/>
          <p:cNvSpPr txBox="1">
            <a:spLocks noChangeArrowheads="1"/>
          </p:cNvSpPr>
          <p:nvPr/>
        </p:nvSpPr>
        <p:spPr bwMode="auto">
          <a:xfrm>
            <a:off x="214282" y="1196975"/>
            <a:ext cx="864399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Arial Black" pitchFamily="34" charset="0"/>
              </a:rPr>
              <a:t>Il differenziale è un </a:t>
            </a:r>
            <a:r>
              <a:rPr lang="it-IT" sz="2400" u="sng" dirty="0" smtClean="0">
                <a:latin typeface="Arial Black" pitchFamily="34" charset="0"/>
              </a:rPr>
              <a:t>dispositivo meccanico che riceve il moto da un albero per ripartirlo su altri due</a:t>
            </a:r>
            <a:r>
              <a:rPr lang="it-IT" sz="2400" dirty="0" smtClean="0">
                <a:latin typeface="Arial Black" pitchFamily="34" charset="0"/>
              </a:rPr>
              <a:t>. </a:t>
            </a:r>
            <a:r>
              <a:rPr lang="it-IT" sz="2400" u="sng" dirty="0" smtClean="0">
                <a:solidFill>
                  <a:srgbClr val="000099"/>
                </a:solidFill>
                <a:latin typeface="Arial Black" pitchFamily="34" charset="0"/>
              </a:rPr>
              <a:t>Il differenziale classico riceve il moto dall’albero di trasmissione e tramite i semiassi lo trasmette alle ruote consentendo loro di girare a velocità differenti</a:t>
            </a:r>
            <a:r>
              <a:rPr lang="it-IT" sz="2400" dirty="0" smtClean="0">
                <a:latin typeface="Arial Black" pitchFamily="34" charset="0"/>
              </a:rPr>
              <a:t>. </a:t>
            </a:r>
            <a:endParaRPr lang="it-IT" sz="2400" dirty="0">
              <a:latin typeface="Arial Black" pitchFamily="34" charset="0"/>
            </a:endParaRPr>
          </a:p>
        </p:txBody>
      </p:sp>
      <p:sp>
        <p:nvSpPr>
          <p:cNvPr id="14341" name="CasellaDiTesto 7"/>
          <p:cNvSpPr txBox="1">
            <a:spLocks noChangeArrowheads="1"/>
          </p:cNvSpPr>
          <p:nvPr/>
        </p:nvSpPr>
        <p:spPr bwMode="auto">
          <a:xfrm>
            <a:off x="971550" y="476250"/>
            <a:ext cx="73453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Differenziale</a:t>
            </a:r>
          </a:p>
        </p:txBody>
      </p:sp>
      <p:pic>
        <p:nvPicPr>
          <p:cNvPr id="14342" name="Picture 12" descr="http://www.4x4occitania.com/TECNIK/differenzial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500438"/>
            <a:ext cx="38100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sellaDiTesto 3"/>
          <p:cNvSpPr txBox="1">
            <a:spLocks noChangeArrowheads="1"/>
          </p:cNvSpPr>
          <p:nvPr/>
        </p:nvSpPr>
        <p:spPr bwMode="auto">
          <a:xfrm>
            <a:off x="500034" y="1214422"/>
            <a:ext cx="814393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Arial Black" pitchFamily="34" charset="0"/>
              </a:rPr>
              <a:t>Questi organi devono </a:t>
            </a:r>
            <a:r>
              <a:rPr lang="it-IT" sz="2400" u="sng" dirty="0" smtClean="0">
                <a:latin typeface="Arial Black" pitchFamily="34" charset="0"/>
              </a:rPr>
              <a:t>orientare le ruote nella direzione che il veicolo deve mantenere o in quella verso la quale deve girare</a:t>
            </a:r>
            <a:r>
              <a:rPr lang="it-IT" sz="2400" dirty="0" smtClean="0">
                <a:latin typeface="Arial Black" pitchFamily="34" charset="0"/>
              </a:rPr>
              <a:t>. </a:t>
            </a:r>
          </a:p>
          <a:p>
            <a:pPr algn="ctr"/>
            <a:r>
              <a:rPr lang="it-IT" sz="2400" dirty="0" smtClean="0">
                <a:latin typeface="Arial Black" pitchFamily="34" charset="0"/>
              </a:rPr>
              <a:t>Essi sono: lo </a:t>
            </a:r>
            <a:r>
              <a:rPr lang="it-IT" sz="2400" b="1" dirty="0" smtClean="0">
                <a:solidFill>
                  <a:srgbClr val="FF0000"/>
                </a:solidFill>
                <a:latin typeface="Arial Black" pitchFamily="34" charset="0"/>
              </a:rPr>
              <a:t>sterzo</a:t>
            </a:r>
            <a:r>
              <a:rPr lang="it-IT" sz="2400" dirty="0" smtClean="0">
                <a:latin typeface="Arial Black" pitchFamily="34" charset="0"/>
              </a:rPr>
              <a:t>, gli </a:t>
            </a:r>
            <a:r>
              <a:rPr lang="it-IT" sz="2400" b="1" smtClean="0">
                <a:solidFill>
                  <a:srgbClr val="FF0000"/>
                </a:solidFill>
                <a:latin typeface="Arial Black" pitchFamily="34" charset="0"/>
              </a:rPr>
              <a:t>organi meccanici di </a:t>
            </a:r>
            <a:r>
              <a:rPr lang="it-IT" sz="2400" b="1" dirty="0" smtClean="0">
                <a:solidFill>
                  <a:srgbClr val="FF0000"/>
                </a:solidFill>
                <a:latin typeface="Arial Black" pitchFamily="34" charset="0"/>
              </a:rPr>
              <a:t>sospensione</a:t>
            </a:r>
            <a:r>
              <a:rPr lang="it-IT" sz="2400" dirty="0" smtClean="0">
                <a:latin typeface="Arial Black" pitchFamily="34" charset="0"/>
              </a:rPr>
              <a:t>, le </a:t>
            </a:r>
            <a:r>
              <a:rPr lang="it-IT" sz="2400" b="1" dirty="0" smtClean="0">
                <a:solidFill>
                  <a:srgbClr val="FF0000"/>
                </a:solidFill>
                <a:latin typeface="Arial Black" pitchFamily="34" charset="0"/>
              </a:rPr>
              <a:t>ruote</a:t>
            </a:r>
            <a:r>
              <a:rPr lang="it-IT" sz="2400" dirty="0" smtClean="0">
                <a:latin typeface="Arial Black" pitchFamily="34" charset="0"/>
              </a:rPr>
              <a:t>. </a:t>
            </a:r>
            <a:endParaRPr lang="it-IT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6389" name="CasellaDiTesto 7"/>
          <p:cNvSpPr txBox="1">
            <a:spLocks noChangeArrowheads="1"/>
          </p:cNvSpPr>
          <p:nvPr/>
        </p:nvSpPr>
        <p:spPr bwMode="auto">
          <a:xfrm>
            <a:off x="214282" y="500042"/>
            <a:ext cx="86439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Organi meccanici di direzione</a:t>
            </a:r>
          </a:p>
        </p:txBody>
      </p:sp>
      <p:pic>
        <p:nvPicPr>
          <p:cNvPr id="16390" name="Picture 13" descr="http://images1.wikia.nocookie.net/__cb20070813175616/rally/it/images/8/8f/Scatola_sterz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9661" y="3136729"/>
            <a:ext cx="4821231" cy="26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sellaDiTesto 3"/>
          <p:cNvSpPr txBox="1">
            <a:spLocks noChangeArrowheads="1"/>
          </p:cNvSpPr>
          <p:nvPr/>
        </p:nvSpPr>
        <p:spPr bwMode="auto">
          <a:xfrm>
            <a:off x="214282" y="1125538"/>
            <a:ext cx="8715436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Arial Black" pitchFamily="34" charset="0"/>
              </a:rPr>
              <a:t>Lo sterzo è un dispositivo che serve a far </a:t>
            </a:r>
            <a:r>
              <a:rPr lang="it-IT" sz="2400" u="sng" dirty="0" smtClean="0">
                <a:latin typeface="Arial Black" pitchFamily="34" charset="0"/>
              </a:rPr>
              <a:t>cambiare traiettoria ad un veicolo</a:t>
            </a:r>
            <a:r>
              <a:rPr lang="it-IT" sz="2400" dirty="0" smtClean="0">
                <a:latin typeface="Arial Black" pitchFamily="34" charset="0"/>
              </a:rPr>
              <a:t>. </a:t>
            </a:r>
            <a:endParaRPr lang="it-IT" sz="1000" dirty="0" smtClean="0">
              <a:latin typeface="Arial Black" pitchFamily="34" charset="0"/>
            </a:endParaRPr>
          </a:p>
          <a:p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200" dirty="0" smtClean="0">
                <a:latin typeface="Arial Black" pitchFamily="34" charset="0"/>
              </a:rPr>
              <a:t>Le </a:t>
            </a:r>
            <a:r>
              <a:rPr lang="it-IT" sz="2200" b="1" dirty="0" smtClean="0">
                <a:solidFill>
                  <a:srgbClr val="FF0000"/>
                </a:solidFill>
                <a:latin typeface="Arial Black" pitchFamily="34" charset="0"/>
              </a:rPr>
              <a:t>parti fondamentali</a:t>
            </a:r>
            <a:r>
              <a:rPr lang="it-IT" sz="2200" dirty="0" smtClean="0">
                <a:latin typeface="Arial Black" pitchFamily="34" charset="0"/>
              </a:rPr>
              <a:t> sono: </a:t>
            </a:r>
          </a:p>
          <a:p>
            <a:endParaRPr lang="it-IT" sz="2000" b="1" dirty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it-IT" sz="2400" b="1" dirty="0">
                <a:solidFill>
                  <a:srgbClr val="FF0000"/>
                </a:solidFill>
                <a:latin typeface="Arial Black" pitchFamily="34" charset="0"/>
              </a:rPr>
              <a:t>- </a:t>
            </a:r>
            <a:r>
              <a:rPr lang="it-IT" sz="2400" b="1" dirty="0">
                <a:latin typeface="Arial Black" pitchFamily="34" charset="0"/>
              </a:rPr>
              <a:t>gli </a:t>
            </a:r>
            <a:r>
              <a:rPr lang="it-IT" sz="2400" b="1" dirty="0" smtClean="0">
                <a:solidFill>
                  <a:srgbClr val="FF0000"/>
                </a:solidFill>
                <a:latin typeface="Arial Black" pitchFamily="34" charset="0"/>
              </a:rPr>
              <a:t>snodi</a:t>
            </a:r>
            <a:r>
              <a:rPr lang="it-IT" sz="2400" b="1" dirty="0" smtClean="0">
                <a:latin typeface="Arial Black" pitchFamily="34" charset="0"/>
              </a:rPr>
              <a:t>;</a:t>
            </a:r>
            <a:endParaRPr lang="it-IT" sz="2400" b="1" dirty="0">
              <a:latin typeface="Arial Black" pitchFamily="34" charset="0"/>
            </a:endParaRPr>
          </a:p>
          <a:p>
            <a:endParaRPr lang="it-IT" sz="1000" b="1" dirty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it-IT" sz="2400" b="1" dirty="0">
                <a:solidFill>
                  <a:srgbClr val="FF0000"/>
                </a:solidFill>
                <a:latin typeface="Arial Black" pitchFamily="34" charset="0"/>
              </a:rPr>
              <a:t>- </a:t>
            </a:r>
            <a:r>
              <a:rPr lang="it-IT" sz="2400" b="1" dirty="0">
                <a:latin typeface="Arial Black" pitchFamily="34" charset="0"/>
              </a:rPr>
              <a:t>la </a:t>
            </a:r>
            <a:r>
              <a:rPr lang="it-IT" sz="2400" b="1" dirty="0" err="1" smtClean="0">
                <a:solidFill>
                  <a:srgbClr val="FF0000"/>
                </a:solidFill>
                <a:latin typeface="Arial Black" pitchFamily="34" charset="0"/>
              </a:rPr>
              <a:t>tiranteria</a:t>
            </a:r>
            <a:r>
              <a:rPr lang="it-IT" sz="2400" b="1" dirty="0" smtClean="0">
                <a:latin typeface="Arial Black" pitchFamily="34" charset="0"/>
              </a:rPr>
              <a:t>;</a:t>
            </a:r>
            <a:endParaRPr lang="it-IT" sz="2400" b="1" dirty="0">
              <a:latin typeface="Arial Black" pitchFamily="34" charset="0"/>
            </a:endParaRPr>
          </a:p>
          <a:p>
            <a:endParaRPr lang="it-IT" sz="1000" b="1" dirty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it-IT" sz="2400" b="1" dirty="0">
                <a:solidFill>
                  <a:srgbClr val="FF0000"/>
                </a:solidFill>
                <a:latin typeface="Arial Black" pitchFamily="34" charset="0"/>
              </a:rPr>
              <a:t>- </a:t>
            </a:r>
            <a:r>
              <a:rPr lang="it-IT" sz="2400" b="1" dirty="0">
                <a:latin typeface="Arial Black" pitchFamily="34" charset="0"/>
              </a:rPr>
              <a:t>la </a:t>
            </a:r>
            <a:r>
              <a:rPr lang="it-IT" sz="2400" b="1" dirty="0">
                <a:solidFill>
                  <a:srgbClr val="FF0000"/>
                </a:solidFill>
                <a:latin typeface="Arial Black" pitchFamily="34" charset="0"/>
              </a:rPr>
              <a:t>scatola </a:t>
            </a:r>
            <a:r>
              <a:rPr lang="it-IT" sz="2400" b="1" dirty="0" smtClean="0">
                <a:solidFill>
                  <a:srgbClr val="FF0000"/>
                </a:solidFill>
                <a:latin typeface="Arial Black" pitchFamily="34" charset="0"/>
              </a:rPr>
              <a:t>guida</a:t>
            </a:r>
            <a:r>
              <a:rPr lang="it-IT" sz="2400" b="1" dirty="0" smtClean="0">
                <a:latin typeface="Arial Black" pitchFamily="34" charset="0"/>
              </a:rPr>
              <a:t>;</a:t>
            </a:r>
            <a:endParaRPr lang="it-IT" sz="2400" b="1" dirty="0">
              <a:latin typeface="Arial Black" pitchFamily="34" charset="0"/>
            </a:endParaRPr>
          </a:p>
          <a:p>
            <a:endParaRPr lang="it-IT" sz="1000" b="1" dirty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it-IT" sz="2400" b="1" dirty="0">
                <a:solidFill>
                  <a:srgbClr val="FF0000"/>
                </a:solidFill>
                <a:latin typeface="Arial Black" pitchFamily="34" charset="0"/>
              </a:rPr>
              <a:t>- </a:t>
            </a:r>
            <a:r>
              <a:rPr lang="it-IT" sz="2400" b="1" dirty="0">
                <a:latin typeface="Arial Black" pitchFamily="34" charset="0"/>
              </a:rPr>
              <a:t>il </a:t>
            </a:r>
            <a:r>
              <a:rPr lang="it-IT" sz="2400" b="1" dirty="0" smtClean="0">
                <a:solidFill>
                  <a:srgbClr val="FF0000"/>
                </a:solidFill>
                <a:latin typeface="Arial Black" pitchFamily="34" charset="0"/>
              </a:rPr>
              <a:t>piantone</a:t>
            </a:r>
            <a:r>
              <a:rPr lang="it-IT" sz="2400" b="1" dirty="0" smtClean="0">
                <a:latin typeface="Arial Black" pitchFamily="34" charset="0"/>
              </a:rPr>
              <a:t>;</a:t>
            </a:r>
            <a:endParaRPr lang="it-IT" sz="2400" b="1" dirty="0">
              <a:latin typeface="Arial Black" pitchFamily="34" charset="0"/>
            </a:endParaRPr>
          </a:p>
          <a:p>
            <a:endParaRPr lang="it-IT" sz="1000" b="1" dirty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it-IT" sz="2400" b="1" dirty="0">
                <a:solidFill>
                  <a:srgbClr val="FF0000"/>
                </a:solidFill>
                <a:latin typeface="Arial Black" pitchFamily="34" charset="0"/>
              </a:rPr>
              <a:t>- </a:t>
            </a:r>
            <a:r>
              <a:rPr lang="it-IT" sz="2400" b="1" dirty="0">
                <a:latin typeface="Arial Black" pitchFamily="34" charset="0"/>
              </a:rPr>
              <a:t>il </a:t>
            </a:r>
            <a:r>
              <a:rPr lang="it-IT" sz="2400" b="1" dirty="0" smtClean="0">
                <a:solidFill>
                  <a:srgbClr val="FF0000"/>
                </a:solidFill>
                <a:latin typeface="Arial Black" pitchFamily="34" charset="0"/>
              </a:rPr>
              <a:t>volante</a:t>
            </a:r>
            <a:r>
              <a:rPr lang="it-IT" sz="2400" b="1" dirty="0" smtClean="0">
                <a:latin typeface="Arial Black" pitchFamily="34" charset="0"/>
              </a:rPr>
              <a:t>.</a:t>
            </a:r>
            <a:endParaRPr lang="it-IT" sz="2400" b="1" dirty="0">
              <a:latin typeface="Arial Black" pitchFamily="34" charset="0"/>
            </a:endParaRPr>
          </a:p>
          <a:p>
            <a:pPr algn="ctr"/>
            <a:r>
              <a:rPr lang="it-IT" sz="3200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17413" name="CasellaDiTesto 7"/>
          <p:cNvSpPr txBox="1">
            <a:spLocks noChangeArrowheads="1"/>
          </p:cNvSpPr>
          <p:nvPr/>
        </p:nvSpPr>
        <p:spPr bwMode="auto">
          <a:xfrm>
            <a:off x="971550" y="476250"/>
            <a:ext cx="73453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Sterzo</a:t>
            </a:r>
          </a:p>
        </p:txBody>
      </p:sp>
      <p:pic>
        <p:nvPicPr>
          <p:cNvPr id="17414" name="Picture 13" descr="http://www.blockshaft.it/catalogo/piantoni/bm38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2060575"/>
            <a:ext cx="20002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5" descr="http://www.princedarko.com/Images/Panhard%20e%20tirante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60575"/>
            <a:ext cx="1944688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7" descr="http://www.samurai4x4.org/tecnica/pics/idoguida_jimny18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437063"/>
            <a:ext cx="40322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sellaDiTesto 3"/>
          <p:cNvSpPr txBox="1">
            <a:spLocks noChangeArrowheads="1"/>
          </p:cNvSpPr>
          <p:nvPr/>
        </p:nvSpPr>
        <p:spPr bwMode="auto">
          <a:xfrm>
            <a:off x="214282" y="1190701"/>
            <a:ext cx="871543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Arial Black" pitchFamily="34" charset="0"/>
              </a:rPr>
              <a:t>Sono costituiti essenzialmente da </a:t>
            </a:r>
            <a:r>
              <a:rPr lang="it-IT" sz="2400" b="1" dirty="0" smtClean="0">
                <a:solidFill>
                  <a:srgbClr val="FF0000"/>
                </a:solidFill>
                <a:latin typeface="Arial Black" pitchFamily="34" charset="0"/>
              </a:rPr>
              <a:t>molle</a:t>
            </a:r>
            <a:r>
              <a:rPr lang="it-IT" sz="2400" dirty="0" smtClean="0">
                <a:latin typeface="Arial Black" pitchFamily="34" charset="0"/>
              </a:rPr>
              <a:t> che hanno il compito di </a:t>
            </a:r>
            <a:r>
              <a:rPr lang="it-IT" sz="2400" u="sng" dirty="0" smtClean="0">
                <a:latin typeface="Arial Black" pitchFamily="34" charset="0"/>
              </a:rPr>
              <a:t>separare le due </a:t>
            </a:r>
            <a:r>
              <a:rPr lang="it-IT" sz="2400" b="1" u="sng" dirty="0" smtClean="0">
                <a:solidFill>
                  <a:srgbClr val="0000CC"/>
                </a:solidFill>
                <a:latin typeface="Arial Black" pitchFamily="34" charset="0"/>
              </a:rPr>
              <a:t>parti</a:t>
            </a:r>
            <a:r>
              <a:rPr lang="it-IT" sz="2400" dirty="0" smtClean="0">
                <a:latin typeface="Arial Black" pitchFamily="34" charset="0"/>
              </a:rPr>
              <a:t> in cui possiamo considerare suddiviso un veicolo: la </a:t>
            </a:r>
            <a:r>
              <a:rPr lang="it-IT" sz="2400" b="1" dirty="0" smtClean="0">
                <a:solidFill>
                  <a:srgbClr val="0000CC"/>
                </a:solidFill>
                <a:latin typeface="Arial Black" pitchFamily="34" charset="0"/>
              </a:rPr>
              <a:t>parte superiore</a:t>
            </a:r>
            <a:r>
              <a:rPr lang="it-IT" sz="2400" dirty="0" smtClean="0">
                <a:latin typeface="Arial Black" pitchFamily="34" charset="0"/>
              </a:rPr>
              <a:t> nella quale si trova l’abitacolo per i passeggeri e per il trasporto delle merci e la </a:t>
            </a:r>
            <a:r>
              <a:rPr lang="it-IT" sz="2400" b="1" dirty="0" smtClean="0">
                <a:solidFill>
                  <a:srgbClr val="0000CC"/>
                </a:solidFill>
                <a:latin typeface="Arial Black" pitchFamily="34" charset="0"/>
              </a:rPr>
              <a:t>parte inferiore</a:t>
            </a:r>
            <a:r>
              <a:rPr lang="it-IT" sz="2400" dirty="0" smtClean="0">
                <a:latin typeface="Arial Black" pitchFamily="34" charset="0"/>
              </a:rPr>
              <a:t> costituita dalle ruote, dai freni, ecc. </a:t>
            </a:r>
          </a:p>
          <a:p>
            <a:pPr algn="ctr"/>
            <a:r>
              <a:rPr lang="it-IT" sz="2400" dirty="0" smtClean="0">
                <a:latin typeface="Arial Black" pitchFamily="34" charset="0"/>
              </a:rPr>
              <a:t>Le due parti hanno esigenze ben diverse: quella superiore deve procedere </a:t>
            </a:r>
            <a:r>
              <a:rPr lang="it-IT" sz="2400" u="sng" dirty="0" smtClean="0">
                <a:latin typeface="Arial Black" pitchFamily="34" charset="0"/>
              </a:rPr>
              <a:t>riducendo al minimo le scosse e le vibrazioni</a:t>
            </a:r>
            <a:r>
              <a:rPr lang="it-IT" sz="2400" dirty="0" smtClean="0">
                <a:latin typeface="Arial Black" pitchFamily="34" charset="0"/>
              </a:rPr>
              <a:t> dovute alle condizioni stradali, mentre la parte inferiore deve procedere </a:t>
            </a:r>
            <a:r>
              <a:rPr lang="it-IT" sz="2400" u="sng" dirty="0" smtClean="0">
                <a:latin typeface="Arial Black" pitchFamily="34" charset="0"/>
              </a:rPr>
              <a:t>seguendo al massimo le asperità del terreno</a:t>
            </a:r>
            <a:r>
              <a:rPr lang="it-IT" sz="2400" dirty="0" smtClean="0">
                <a:latin typeface="Arial Black" pitchFamily="34" charset="0"/>
              </a:rPr>
              <a:t> per avere la migliore aderenza.</a:t>
            </a:r>
            <a:endParaRPr lang="it-IT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8437" name="CasellaDiTesto 7"/>
          <p:cNvSpPr txBox="1">
            <a:spLocks noChangeArrowheads="1"/>
          </p:cNvSpPr>
          <p:nvPr/>
        </p:nvSpPr>
        <p:spPr bwMode="auto">
          <a:xfrm>
            <a:off x="0" y="47625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Organi meccanici di sospensione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sellaDiTesto 3"/>
          <p:cNvSpPr txBox="1">
            <a:spLocks noChangeArrowheads="1"/>
          </p:cNvSpPr>
          <p:nvPr/>
        </p:nvSpPr>
        <p:spPr bwMode="auto">
          <a:xfrm>
            <a:off x="611188" y="2276475"/>
            <a:ext cx="799306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 b="1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it-IT" sz="3200" b="1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19461" name="CasellaDiTesto 7"/>
          <p:cNvSpPr txBox="1">
            <a:spLocks noChangeArrowheads="1"/>
          </p:cNvSpPr>
          <p:nvPr/>
        </p:nvSpPr>
        <p:spPr bwMode="auto">
          <a:xfrm>
            <a:off x="214282" y="500042"/>
            <a:ext cx="87154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Organi meccanici di </a:t>
            </a:r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sospensione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9462" name="Picture 16" descr="http://www.moldrek.com/Immagini/sistema_di_sospensione_a_ruote_indipenden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4005263"/>
            <a:ext cx="3989524" cy="185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214282" y="1214422"/>
            <a:ext cx="87154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dirty="0" smtClean="0">
                <a:latin typeface="Arial Black" pitchFamily="34" charset="0"/>
              </a:rPr>
              <a:t>Di questo gruppo fanno parte: gli </a:t>
            </a:r>
            <a:r>
              <a:rPr lang="it-IT" sz="2200" b="1" dirty="0" smtClean="0">
                <a:solidFill>
                  <a:srgbClr val="FF0000"/>
                </a:solidFill>
                <a:latin typeface="Arial Black" pitchFamily="34" charset="0"/>
              </a:rPr>
              <a:t>elementi che ancorano i mozzi ruota alla scocca</a:t>
            </a:r>
            <a:r>
              <a:rPr lang="it-IT" sz="2200" dirty="0" smtClean="0">
                <a:latin typeface="Arial Black" pitchFamily="34" charset="0"/>
              </a:rPr>
              <a:t>, le </a:t>
            </a:r>
            <a:r>
              <a:rPr lang="it-IT" sz="2200" b="1" dirty="0" smtClean="0">
                <a:solidFill>
                  <a:srgbClr val="FF0000"/>
                </a:solidFill>
                <a:latin typeface="Arial Black" pitchFamily="34" charset="0"/>
              </a:rPr>
              <a:t>molle</a:t>
            </a:r>
            <a:r>
              <a:rPr lang="it-IT" sz="2200" dirty="0" smtClean="0">
                <a:latin typeface="Arial Black" pitchFamily="34" charset="0"/>
              </a:rPr>
              <a:t>, gli </a:t>
            </a:r>
            <a:r>
              <a:rPr lang="it-IT" sz="2200" b="1" dirty="0" smtClean="0">
                <a:solidFill>
                  <a:srgbClr val="FF0000"/>
                </a:solidFill>
                <a:latin typeface="Arial Black" pitchFamily="34" charset="0"/>
              </a:rPr>
              <a:t>ammortizzatori</a:t>
            </a:r>
            <a:r>
              <a:rPr lang="it-IT" sz="2200" dirty="0" smtClean="0">
                <a:latin typeface="Arial Black" pitchFamily="34" charset="0"/>
              </a:rPr>
              <a:t>, le </a:t>
            </a:r>
            <a:r>
              <a:rPr lang="it-IT" sz="2200" b="1" dirty="0" smtClean="0">
                <a:solidFill>
                  <a:srgbClr val="FF0000"/>
                </a:solidFill>
                <a:latin typeface="Arial Black" pitchFamily="34" charset="0"/>
              </a:rPr>
              <a:t>barre stabilizzatrici</a:t>
            </a:r>
            <a:r>
              <a:rPr lang="it-IT" sz="2200" dirty="0" smtClean="0">
                <a:latin typeface="Arial Black" pitchFamily="34" charset="0"/>
              </a:rPr>
              <a:t>, i </a:t>
            </a:r>
            <a:r>
              <a:rPr lang="it-IT" sz="2200" b="1" dirty="0" smtClean="0">
                <a:solidFill>
                  <a:srgbClr val="FF0000"/>
                </a:solidFill>
                <a:latin typeface="Arial Black" pitchFamily="34" charset="0"/>
              </a:rPr>
              <a:t>pneumatici</a:t>
            </a:r>
            <a:r>
              <a:rPr lang="it-IT" sz="2200" dirty="0" smtClean="0">
                <a:latin typeface="Arial Black" pitchFamily="34" charset="0"/>
              </a:rPr>
              <a:t>. </a:t>
            </a:r>
            <a:br>
              <a:rPr lang="it-IT" sz="2200" dirty="0" smtClean="0">
                <a:latin typeface="Arial Black" pitchFamily="34" charset="0"/>
              </a:rPr>
            </a:br>
            <a:r>
              <a:rPr lang="it-IT" sz="2200" u="sng" dirty="0" smtClean="0">
                <a:latin typeface="Arial Black" pitchFamily="34" charset="0"/>
              </a:rPr>
              <a:t>In particolare gli </a:t>
            </a:r>
            <a:r>
              <a:rPr lang="it-IT" sz="2200" b="1" u="sng" dirty="0" smtClean="0">
                <a:latin typeface="Arial Black" pitchFamily="34" charset="0"/>
              </a:rPr>
              <a:t>ammortizzatori </a:t>
            </a:r>
            <a:r>
              <a:rPr lang="it-IT" sz="2200" u="sng" dirty="0" smtClean="0">
                <a:latin typeface="Arial Black" pitchFamily="34" charset="0"/>
              </a:rPr>
              <a:t>hanno il compito di</a:t>
            </a:r>
            <a:r>
              <a:rPr lang="it-IT" sz="2200" dirty="0" smtClean="0">
                <a:latin typeface="Arial Black" pitchFamily="34" charset="0"/>
              </a:rPr>
              <a:t> </a:t>
            </a:r>
            <a:r>
              <a:rPr lang="it-IT" sz="2200" u="sng" dirty="0" smtClean="0">
                <a:latin typeface="Arial Black" pitchFamily="34" charset="0"/>
              </a:rPr>
              <a:t>smorzare rapidamente le oscillazioni che il corpo vettura subirebbe se fosse sospeso alle sole molle</a:t>
            </a:r>
            <a:r>
              <a:rPr lang="it-IT" sz="2200" dirty="0" smtClean="0">
                <a:latin typeface="Arial Black" pitchFamily="34" charset="0"/>
              </a:rPr>
              <a:t>. In questo modo si ha una </a:t>
            </a:r>
            <a:r>
              <a:rPr lang="it-IT" sz="2200" b="1" dirty="0" smtClean="0">
                <a:solidFill>
                  <a:srgbClr val="00B050"/>
                </a:solidFill>
                <a:latin typeface="Arial Black" pitchFamily="34" charset="0"/>
              </a:rPr>
              <a:t>migliore aderenza</a:t>
            </a:r>
            <a:r>
              <a:rPr lang="it-IT" sz="2200" dirty="0" smtClean="0">
                <a:latin typeface="Arial Black" pitchFamily="34" charset="0"/>
              </a:rPr>
              <a:t> fra pneumatici e terreno e quindi </a:t>
            </a:r>
            <a:r>
              <a:rPr lang="it-IT" sz="2200" b="1" dirty="0" smtClean="0">
                <a:solidFill>
                  <a:srgbClr val="00B050"/>
                </a:solidFill>
                <a:latin typeface="Arial Black" pitchFamily="34" charset="0"/>
              </a:rPr>
              <a:t>maggior tenuta di strada</a:t>
            </a:r>
            <a:r>
              <a:rPr lang="it-IT" sz="2200" dirty="0" smtClean="0">
                <a:latin typeface="Arial Black" pitchFamily="34" charset="0"/>
              </a:rPr>
              <a:t>.</a:t>
            </a:r>
            <a:endParaRPr lang="it-IT" sz="2200" dirty="0">
              <a:latin typeface="Arial Black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sellaDiTesto 3"/>
          <p:cNvSpPr txBox="1">
            <a:spLocks noChangeArrowheads="1"/>
          </p:cNvSpPr>
          <p:nvPr/>
        </p:nvSpPr>
        <p:spPr bwMode="auto">
          <a:xfrm>
            <a:off x="3143240" y="1214422"/>
            <a:ext cx="585791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200" u="sng" dirty="0" smtClean="0">
                <a:latin typeface="Arial Black" pitchFamily="34" charset="0"/>
              </a:rPr>
              <a:t>I pneumatici sono gli elementi di contatto attraverso cui passano tutte le forze che la vettura scambia con il fondo stradale</a:t>
            </a:r>
            <a:r>
              <a:rPr lang="it-IT" sz="2200" dirty="0" smtClean="0">
                <a:latin typeface="Arial Black" pitchFamily="34" charset="0"/>
              </a:rPr>
              <a:t>. Nella sua forma più tradizionale il pneumatico è costituito da una </a:t>
            </a:r>
            <a:r>
              <a:rPr lang="it-IT" sz="2200" b="1" dirty="0" smtClean="0">
                <a:latin typeface="Arial Black" pitchFamily="34" charset="0"/>
              </a:rPr>
              <a:t>copertura</a:t>
            </a:r>
            <a:r>
              <a:rPr lang="it-IT" sz="2200" dirty="0" smtClean="0">
                <a:latin typeface="Arial Black" pitchFamily="34" charset="0"/>
              </a:rPr>
              <a:t> e da </a:t>
            </a:r>
            <a:r>
              <a:rPr lang="it-IT" sz="2200" b="1" dirty="0" smtClean="0">
                <a:latin typeface="Arial Black" pitchFamily="34" charset="0"/>
              </a:rPr>
              <a:t>elementi di tenuta dell’aria</a:t>
            </a:r>
            <a:r>
              <a:rPr lang="it-IT" sz="2200" dirty="0" smtClean="0">
                <a:latin typeface="Arial Black" pitchFamily="34" charset="0"/>
              </a:rPr>
              <a:t> (valvola e camera d’aria). </a:t>
            </a:r>
            <a:br>
              <a:rPr lang="it-IT" sz="2200" dirty="0" smtClean="0">
                <a:latin typeface="Arial Black" pitchFamily="34" charset="0"/>
              </a:rPr>
            </a:br>
            <a:r>
              <a:rPr lang="it-IT" sz="2200" dirty="0" smtClean="0">
                <a:latin typeface="Arial Black" pitchFamily="34" charset="0"/>
              </a:rPr>
              <a:t>Nei </a:t>
            </a:r>
            <a:r>
              <a:rPr lang="it-IT" sz="2200" b="1" dirty="0" smtClean="0">
                <a:solidFill>
                  <a:srgbClr val="FF0000"/>
                </a:solidFill>
                <a:latin typeface="Arial Black" pitchFamily="34" charset="0"/>
              </a:rPr>
              <a:t>pneumatici tubeless</a:t>
            </a:r>
            <a:r>
              <a:rPr lang="it-IT" sz="2200" dirty="0" smtClean="0">
                <a:latin typeface="Arial Black" pitchFamily="34" charset="0"/>
              </a:rPr>
              <a:t> non c’è più la camera d’aria e la tenuta è assicurata da un sottile rivestimento di gomma impermeabile.</a:t>
            </a:r>
            <a:endParaRPr lang="it-IT" sz="2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0485" name="CasellaDiTesto 7"/>
          <p:cNvSpPr txBox="1">
            <a:spLocks noChangeArrowheads="1"/>
          </p:cNvSpPr>
          <p:nvPr/>
        </p:nvSpPr>
        <p:spPr bwMode="auto">
          <a:xfrm>
            <a:off x="971550" y="500042"/>
            <a:ext cx="73453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I pneumatici</a:t>
            </a:r>
          </a:p>
        </p:txBody>
      </p:sp>
      <p:pic>
        <p:nvPicPr>
          <p:cNvPr id="8" name="Picture 2" descr="http://www.migliorblog.it/wp-content/uploads/2011/03/pneumati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357298"/>
            <a:ext cx="2928958" cy="3857652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sellaDiTesto 3"/>
          <p:cNvSpPr txBox="1">
            <a:spLocks noChangeArrowheads="1"/>
          </p:cNvSpPr>
          <p:nvPr/>
        </p:nvSpPr>
        <p:spPr bwMode="auto">
          <a:xfrm>
            <a:off x="539750" y="1916113"/>
            <a:ext cx="7993063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it-IT" sz="3200" b="1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21509" name="CasellaDiTesto 7"/>
          <p:cNvSpPr txBox="1">
            <a:spLocks noChangeArrowheads="1"/>
          </p:cNvSpPr>
          <p:nvPr/>
        </p:nvSpPr>
        <p:spPr bwMode="auto">
          <a:xfrm>
            <a:off x="285720" y="500042"/>
            <a:ext cx="86439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Caratteristiche del </a:t>
            </a:r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pneumatico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Picture 13" descr="http://www.gommeblog.it/wp-content/uploads/2010/01/misura-usura-dei-pneumati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1347" y="3714752"/>
            <a:ext cx="4779545" cy="214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142844" y="1142984"/>
            <a:ext cx="88583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latin typeface="Arial Black" pitchFamily="34" charset="0"/>
              </a:rPr>
              <a:t>L’elemento distintivo di un pneumatico è il </a:t>
            </a:r>
            <a:r>
              <a:rPr lang="it-IT" sz="2000" b="1" dirty="0" smtClean="0">
                <a:solidFill>
                  <a:srgbClr val="FF0000"/>
                </a:solidFill>
                <a:latin typeface="Arial Black" pitchFamily="34" charset="0"/>
              </a:rPr>
              <a:t>disegno del battistrada</a:t>
            </a:r>
            <a:r>
              <a:rPr lang="it-IT" sz="2000" dirty="0" smtClean="0">
                <a:latin typeface="Arial Black" pitchFamily="34" charset="0"/>
              </a:rPr>
              <a:t> che influenza sia la </a:t>
            </a:r>
            <a:r>
              <a:rPr lang="it-IT" sz="2000" dirty="0" smtClean="0">
                <a:solidFill>
                  <a:srgbClr val="0000CC"/>
                </a:solidFill>
                <a:latin typeface="Arial Black" pitchFamily="34" charset="0"/>
              </a:rPr>
              <a:t>rumorosità</a:t>
            </a:r>
            <a:r>
              <a:rPr lang="it-IT" sz="2000" dirty="0" smtClean="0">
                <a:latin typeface="Arial Black" pitchFamily="34" charset="0"/>
              </a:rPr>
              <a:t> sia la </a:t>
            </a:r>
            <a:r>
              <a:rPr lang="it-IT" sz="2000" dirty="0" smtClean="0">
                <a:solidFill>
                  <a:srgbClr val="0000CC"/>
                </a:solidFill>
                <a:latin typeface="Arial Black" pitchFamily="34" charset="0"/>
              </a:rPr>
              <a:t>capacità di smaltimento dell’acqua</a:t>
            </a:r>
            <a:r>
              <a:rPr lang="it-IT" sz="2000" dirty="0" smtClean="0">
                <a:latin typeface="Arial Black" pitchFamily="34" charset="0"/>
              </a:rPr>
              <a:t> nella marcia su fondi bagnati; quest’ultima deve essere massima per allontanare il rischio di </a:t>
            </a:r>
            <a:r>
              <a:rPr lang="it-IT" sz="2000" b="1" i="1" dirty="0" smtClean="0">
                <a:solidFill>
                  <a:srgbClr val="0000CC"/>
                </a:solidFill>
                <a:latin typeface="Arial Black" pitchFamily="34" charset="0"/>
              </a:rPr>
              <a:t>aquaplaning</a:t>
            </a:r>
            <a:r>
              <a:rPr lang="it-IT" sz="2000" dirty="0" smtClean="0">
                <a:latin typeface="Arial Black" pitchFamily="34" charset="0"/>
              </a:rPr>
              <a:t>. Oltre alle dimensioni del cerchio e alla larghezza del battistrada, un’altra misura caratteristica del pneumatico è il </a:t>
            </a:r>
            <a:r>
              <a:rPr lang="it-IT" sz="2000" b="1" dirty="0" smtClean="0">
                <a:solidFill>
                  <a:srgbClr val="FF0000"/>
                </a:solidFill>
                <a:latin typeface="Arial Black" pitchFamily="34" charset="0"/>
              </a:rPr>
              <a:t>rapporto fra l’altezza del fianco e la sezione  trasversale</a:t>
            </a:r>
            <a:r>
              <a:rPr lang="it-IT" sz="2000" dirty="0" smtClean="0">
                <a:latin typeface="Arial Black" pitchFamily="34" charset="0"/>
              </a:rPr>
              <a:t>: quando è inferiore a 0,8 si parla di </a:t>
            </a:r>
            <a:r>
              <a:rPr lang="it-IT" sz="2000" b="1" dirty="0" smtClean="0">
                <a:solidFill>
                  <a:srgbClr val="0000CC"/>
                </a:solidFill>
                <a:latin typeface="Arial Black" pitchFamily="34" charset="0"/>
              </a:rPr>
              <a:t>pneumatico ribassato</a:t>
            </a:r>
            <a:r>
              <a:rPr lang="it-IT" sz="2000" dirty="0" smtClean="0">
                <a:latin typeface="Arial Black" pitchFamily="34" charset="0"/>
              </a:rPr>
              <a:t>. </a:t>
            </a:r>
            <a:endParaRPr lang="it-IT" sz="2000" dirty="0">
              <a:latin typeface="Arial Black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sellaDiTesto 3"/>
          <p:cNvSpPr txBox="1">
            <a:spLocks noChangeArrowheads="1"/>
          </p:cNvSpPr>
          <p:nvPr/>
        </p:nvSpPr>
        <p:spPr bwMode="auto">
          <a:xfrm>
            <a:off x="214282" y="1214422"/>
            <a:ext cx="86439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u="sng" dirty="0" smtClean="0">
                <a:latin typeface="Arial Black" pitchFamily="34" charset="0"/>
              </a:rPr>
              <a:t>Le ruote permettono il diretto trasferimento del moto dal veicolo al suolo</a:t>
            </a:r>
            <a:r>
              <a:rPr lang="it-IT" sz="2400" dirty="0" smtClean="0">
                <a:latin typeface="Arial Black" pitchFamily="34" charset="0"/>
              </a:rPr>
              <a:t>.</a:t>
            </a:r>
            <a:endParaRPr lang="it-IT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2533" name="CasellaDiTesto 7"/>
          <p:cNvSpPr txBox="1">
            <a:spLocks noChangeArrowheads="1"/>
          </p:cNvSpPr>
          <p:nvPr/>
        </p:nvSpPr>
        <p:spPr bwMode="auto">
          <a:xfrm>
            <a:off x="900113" y="476250"/>
            <a:ext cx="73453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Ruote</a:t>
            </a:r>
          </a:p>
        </p:txBody>
      </p:sp>
      <p:pic>
        <p:nvPicPr>
          <p:cNvPr id="22534" name="Picture 9" descr="http://www.shoppingnotizie.com/wp-content/uploads/2009/11/pneumatici_ne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734" y="2232036"/>
            <a:ext cx="3452604" cy="305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3" descr="http://www.cinquino.net/public/gianmarco/200942221939_img3371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249024"/>
            <a:ext cx="3619501" cy="303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sellaDiTesto 3"/>
          <p:cNvSpPr txBox="1">
            <a:spLocks noChangeArrowheads="1"/>
          </p:cNvSpPr>
          <p:nvPr/>
        </p:nvSpPr>
        <p:spPr bwMode="auto">
          <a:xfrm>
            <a:off x="428596" y="1196975"/>
            <a:ext cx="835824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u="sng" dirty="0" smtClean="0">
                <a:latin typeface="Arial Black" pitchFamily="34" charset="0"/>
              </a:rPr>
              <a:t>Il loro compito è quello di ridurre </a:t>
            </a:r>
            <a:r>
              <a:rPr lang="it-IT" sz="2400" i="1" u="sng" dirty="0" smtClean="0">
                <a:solidFill>
                  <a:srgbClr val="0000CC"/>
                </a:solidFill>
                <a:latin typeface="Arial Black" pitchFamily="34" charset="0"/>
              </a:rPr>
              <a:t>più o meno gradualmente</a:t>
            </a:r>
            <a:r>
              <a:rPr lang="it-IT" sz="2400" u="sng" dirty="0" smtClean="0">
                <a:latin typeface="Arial Black" pitchFamily="34" charset="0"/>
              </a:rPr>
              <a:t> la velocità del veicolo e di tenerlo fermo durante le soste</a:t>
            </a:r>
            <a:r>
              <a:rPr lang="it-IT" sz="2400" dirty="0" smtClean="0">
                <a:latin typeface="Arial Black" pitchFamily="34" charset="0"/>
              </a:rPr>
              <a:t>. </a:t>
            </a:r>
          </a:p>
          <a:p>
            <a:pPr algn="ctr"/>
            <a:r>
              <a:rPr lang="it-IT" sz="2400" dirty="0" smtClean="0">
                <a:latin typeface="Arial Black" pitchFamily="34" charset="0"/>
              </a:rPr>
              <a:t>Ogni veicolo deve essere dotato di un </a:t>
            </a:r>
            <a:r>
              <a:rPr lang="it-IT" sz="2400" b="1" dirty="0" smtClean="0">
                <a:solidFill>
                  <a:srgbClr val="FF0000"/>
                </a:solidFill>
                <a:latin typeface="Arial Black" pitchFamily="34" charset="0"/>
              </a:rPr>
              <a:t>freno di stazionamento</a:t>
            </a:r>
            <a:r>
              <a:rPr lang="it-IT" sz="2400" dirty="0" smtClean="0">
                <a:latin typeface="Arial Black" pitchFamily="34" charset="0"/>
              </a:rPr>
              <a:t>, di un </a:t>
            </a:r>
            <a:r>
              <a:rPr lang="it-IT" sz="2400" b="1" dirty="0" smtClean="0">
                <a:solidFill>
                  <a:srgbClr val="FF0000"/>
                </a:solidFill>
                <a:latin typeface="Arial Black" pitchFamily="34" charset="0"/>
              </a:rPr>
              <a:t>freno di servizio </a:t>
            </a:r>
            <a:r>
              <a:rPr lang="it-IT" sz="2400" dirty="0" smtClean="0">
                <a:latin typeface="Arial Black" pitchFamily="34" charset="0"/>
              </a:rPr>
              <a:t>e di un </a:t>
            </a:r>
            <a:r>
              <a:rPr lang="it-IT" sz="2400" b="1" dirty="0" smtClean="0">
                <a:solidFill>
                  <a:srgbClr val="FF0000"/>
                </a:solidFill>
                <a:latin typeface="Arial Black" pitchFamily="34" charset="0"/>
              </a:rPr>
              <a:t>freno di soccorso</a:t>
            </a:r>
            <a:r>
              <a:rPr lang="it-IT" sz="2400" dirty="0" smtClean="0">
                <a:latin typeface="Arial Black" pitchFamily="34" charset="0"/>
              </a:rPr>
              <a:t>. </a:t>
            </a:r>
            <a:endParaRPr lang="it-IT" sz="2400" dirty="0">
              <a:latin typeface="Arial Black" pitchFamily="34" charset="0"/>
            </a:endParaRPr>
          </a:p>
        </p:txBody>
      </p:sp>
      <p:sp>
        <p:nvSpPr>
          <p:cNvPr id="23557" name="CasellaDiTesto 7"/>
          <p:cNvSpPr txBox="1">
            <a:spLocks noChangeArrowheads="1"/>
          </p:cNvSpPr>
          <p:nvPr/>
        </p:nvSpPr>
        <p:spPr bwMode="auto">
          <a:xfrm>
            <a:off x="971550" y="476250"/>
            <a:ext cx="73453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Organi </a:t>
            </a:r>
            <a:r>
              <a:rPr lang="it-IT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frenanti</a:t>
            </a:r>
          </a:p>
        </p:txBody>
      </p:sp>
      <p:pic>
        <p:nvPicPr>
          <p:cNvPr id="23558" name="Picture 11" descr="http://autoinsight.blogosfere.it/images/Black_Brembo_G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4227" y="3571876"/>
            <a:ext cx="5045227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Immagine 6" descr="shutterstock_276957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548680"/>
            <a:ext cx="355917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ttangolo 7"/>
          <p:cNvSpPr>
            <a:spLocks noChangeArrowheads="1"/>
          </p:cNvSpPr>
          <p:nvPr/>
        </p:nvSpPr>
        <p:spPr bwMode="auto">
          <a:xfrm>
            <a:off x="1500188" y="1620242"/>
            <a:ext cx="1428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>
                <a:solidFill>
                  <a:srgbClr val="FF0000"/>
                </a:solidFill>
                <a:latin typeface="Brush Script MT" pitchFamily="66" charset="0"/>
                <a:ea typeface="MS PGothic" pitchFamily="34" charset="-128"/>
              </a:rPr>
              <a:t>Argomenti che verranno trattati in questa lezione: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071934" y="1218705"/>
            <a:ext cx="4786346" cy="286232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7E2D00"/>
              </a:buClr>
              <a:buFont typeface="Arial" charset="0"/>
              <a:buChar char="►"/>
              <a:defRPr/>
            </a:pPr>
            <a:r>
              <a:rPr lang="it-IT" sz="2000" b="1" dirty="0" smtClean="0">
                <a:solidFill>
                  <a:srgbClr val="FF0000"/>
                </a:solidFill>
                <a:latin typeface="+mn-lt"/>
              </a:rPr>
              <a:t>Organi meccanici, elettrici ed elettronici:</a:t>
            </a:r>
            <a:endParaRPr lang="it-IT" sz="2000" b="1" dirty="0">
              <a:solidFill>
                <a:srgbClr val="FF0000"/>
              </a:solidFill>
              <a:latin typeface="+mn-lt"/>
            </a:endParaRPr>
          </a:p>
          <a:p>
            <a:pPr>
              <a:buClr>
                <a:srgbClr val="7E2D00"/>
              </a:buClr>
              <a:buFont typeface="Arial" charset="0"/>
              <a:buChar char="►"/>
              <a:defRPr/>
            </a:pPr>
            <a:r>
              <a:rPr lang="it-IT" sz="1600" dirty="0" smtClean="0">
                <a:latin typeface="+mn-lt"/>
              </a:rPr>
              <a:t>Gruppi di organi;</a:t>
            </a:r>
          </a:p>
          <a:p>
            <a:pPr>
              <a:buClr>
                <a:srgbClr val="7E2D00"/>
              </a:buClr>
              <a:buFont typeface="Arial" charset="0"/>
              <a:buChar char="►"/>
              <a:defRPr/>
            </a:pPr>
            <a:r>
              <a:rPr lang="it-IT" sz="1600" dirty="0" smtClean="0">
                <a:latin typeface="+mn-lt"/>
              </a:rPr>
              <a:t>Organi meccanici;</a:t>
            </a:r>
          </a:p>
          <a:p>
            <a:pPr>
              <a:buClr>
                <a:srgbClr val="7E2D00"/>
              </a:buClr>
              <a:buFont typeface="Arial" charset="0"/>
              <a:buChar char="►"/>
              <a:defRPr/>
            </a:pPr>
            <a:r>
              <a:rPr lang="it-IT" sz="1600" dirty="0" smtClean="0">
                <a:latin typeface="+mn-lt"/>
              </a:rPr>
              <a:t>Organi meccanici di trasmissione; </a:t>
            </a:r>
          </a:p>
          <a:p>
            <a:pPr>
              <a:buClr>
                <a:srgbClr val="7E2D00"/>
              </a:buClr>
              <a:buFont typeface="Arial" charset="0"/>
              <a:buChar char="►"/>
              <a:defRPr/>
            </a:pPr>
            <a:r>
              <a:rPr lang="it-IT" sz="1600" dirty="0" smtClean="0">
                <a:latin typeface="+mn-lt"/>
              </a:rPr>
              <a:t>Organi meccanici di direzione;</a:t>
            </a:r>
          </a:p>
          <a:p>
            <a:pPr>
              <a:buClr>
                <a:srgbClr val="7E2D00"/>
              </a:buClr>
              <a:buFont typeface="Arial" charset="0"/>
              <a:buChar char="►"/>
              <a:defRPr/>
            </a:pPr>
            <a:r>
              <a:rPr lang="it-IT" sz="1600" dirty="0" smtClean="0">
                <a:latin typeface="+mn-lt"/>
              </a:rPr>
              <a:t>Organi meccanici di sospensione;</a:t>
            </a:r>
          </a:p>
          <a:p>
            <a:pPr>
              <a:buClr>
                <a:srgbClr val="7E2D00"/>
              </a:buClr>
              <a:buFont typeface="Arial" charset="0"/>
              <a:buChar char="►"/>
              <a:defRPr/>
            </a:pPr>
            <a:r>
              <a:rPr lang="it-IT" sz="1600" dirty="0" smtClean="0">
                <a:latin typeface="+mn-lt"/>
              </a:rPr>
              <a:t>Organi frenanti;</a:t>
            </a:r>
          </a:p>
          <a:p>
            <a:pPr>
              <a:buClr>
                <a:srgbClr val="7E2D00"/>
              </a:buClr>
              <a:buFont typeface="Arial" charset="0"/>
              <a:buChar char="►"/>
              <a:defRPr/>
            </a:pPr>
            <a:r>
              <a:rPr lang="it-IT" sz="1600" dirty="0" smtClean="0">
                <a:latin typeface="+mn-lt"/>
              </a:rPr>
              <a:t>Organi elettrici;</a:t>
            </a:r>
          </a:p>
          <a:p>
            <a:pPr>
              <a:buClr>
                <a:srgbClr val="7E2D00"/>
              </a:buClr>
              <a:buFont typeface="Arial" charset="0"/>
              <a:buChar char="►"/>
              <a:defRPr/>
            </a:pPr>
            <a:r>
              <a:rPr lang="it-IT" sz="1600" dirty="0" smtClean="0">
                <a:latin typeface="+mn-lt"/>
              </a:rPr>
              <a:t>Organi elettronici;</a:t>
            </a:r>
          </a:p>
          <a:p>
            <a:pPr>
              <a:buClr>
                <a:srgbClr val="7E2D00"/>
              </a:buClr>
              <a:buFont typeface="Arial" charset="0"/>
              <a:buChar char="►"/>
              <a:defRPr/>
            </a:pPr>
            <a:r>
              <a:rPr lang="it-IT" sz="1600" dirty="0" smtClean="0">
                <a:latin typeface="+mn-lt"/>
              </a:rPr>
              <a:t>Componenti non funzionali al movimento;</a:t>
            </a:r>
          </a:p>
          <a:p>
            <a:pPr>
              <a:buClr>
                <a:srgbClr val="7E2D00"/>
              </a:buClr>
              <a:buFont typeface="Arial" charset="0"/>
              <a:buChar char="►"/>
              <a:defRPr/>
            </a:pPr>
            <a:r>
              <a:rPr lang="it-IT" sz="1600" dirty="0" smtClean="0">
                <a:latin typeface="+mn-lt"/>
              </a:rPr>
              <a:t>Interventi e </a:t>
            </a:r>
            <a:r>
              <a:rPr lang="it-IT" sz="1600" smtClean="0">
                <a:latin typeface="+mn-lt"/>
              </a:rPr>
              <a:t>figure professionali.</a:t>
            </a:r>
            <a:endParaRPr lang="it-IT" sz="1600" dirty="0" smtClean="0">
              <a:latin typeface="+mn-lt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sellaDiTesto 3"/>
          <p:cNvSpPr txBox="1">
            <a:spLocks noChangeArrowheads="1"/>
          </p:cNvSpPr>
          <p:nvPr/>
        </p:nvSpPr>
        <p:spPr bwMode="auto">
          <a:xfrm>
            <a:off x="0" y="1125538"/>
            <a:ext cx="91440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200" dirty="0" smtClean="0">
                <a:latin typeface="Arial Black" pitchFamily="34" charset="0"/>
              </a:rPr>
              <a:t>Il </a:t>
            </a:r>
            <a:r>
              <a:rPr lang="it-IT" sz="2200" b="1" dirty="0" smtClean="0">
                <a:solidFill>
                  <a:srgbClr val="FF0000"/>
                </a:solidFill>
                <a:latin typeface="Arial Black" pitchFamily="34" charset="0"/>
              </a:rPr>
              <a:t>freno di stazionamento</a:t>
            </a:r>
            <a:r>
              <a:rPr lang="it-IT" sz="2200" dirty="0" smtClean="0">
                <a:latin typeface="Arial Black" pitchFamily="34" charset="0"/>
              </a:rPr>
              <a:t> (detto anche freno a mano): </a:t>
            </a:r>
          </a:p>
          <a:p>
            <a:pPr algn="ctr"/>
            <a:r>
              <a:rPr lang="it-IT" sz="2200" dirty="0" smtClean="0">
                <a:latin typeface="Arial Black" pitchFamily="34" charset="0"/>
              </a:rPr>
              <a:t>- </a:t>
            </a:r>
            <a:r>
              <a:rPr lang="it-IT" sz="2200" u="sng" dirty="0" smtClean="0">
                <a:latin typeface="Arial Black" pitchFamily="34" charset="0"/>
              </a:rPr>
              <a:t>è un freno di tipo meccanico</a:t>
            </a:r>
            <a:r>
              <a:rPr lang="it-IT" sz="2200" dirty="0" smtClean="0">
                <a:latin typeface="Arial Black" pitchFamily="34" charset="0"/>
              </a:rPr>
              <a:t> (vale a dire che agisce direttamente e non tramite un liquido sotto pressione come nei freni idraulici); </a:t>
            </a:r>
          </a:p>
          <a:p>
            <a:pPr algn="ctr"/>
            <a:r>
              <a:rPr lang="it-IT" sz="2200" dirty="0" smtClean="0">
                <a:latin typeface="Arial Black" pitchFamily="34" charset="0"/>
              </a:rPr>
              <a:t>- </a:t>
            </a:r>
            <a:r>
              <a:rPr lang="it-IT" sz="2200" u="sng" dirty="0" smtClean="0">
                <a:latin typeface="Arial Black" pitchFamily="34" charset="0"/>
              </a:rPr>
              <a:t>agisce su due ruote</a:t>
            </a:r>
            <a:r>
              <a:rPr lang="it-IT" sz="2200" dirty="0" smtClean="0">
                <a:latin typeface="Arial Black" pitchFamily="34" charset="0"/>
              </a:rPr>
              <a:t>, normalmente quelle posteriori; </a:t>
            </a:r>
          </a:p>
          <a:p>
            <a:pPr algn="ctr"/>
            <a:r>
              <a:rPr lang="it-IT" sz="2200" dirty="0" smtClean="0">
                <a:latin typeface="Arial Black" pitchFamily="34" charset="0"/>
              </a:rPr>
              <a:t>- </a:t>
            </a:r>
            <a:r>
              <a:rPr lang="it-IT" sz="2200" u="sng" dirty="0" smtClean="0">
                <a:latin typeface="Arial Black" pitchFamily="34" charset="0"/>
              </a:rPr>
              <a:t>deve mantenere frenato il veicolo durante la sosta anche in assenza del conducente e su strade in pendenza</a:t>
            </a:r>
            <a:r>
              <a:rPr lang="it-IT" sz="2200" dirty="0" smtClean="0">
                <a:latin typeface="Arial Black" pitchFamily="34" charset="0"/>
              </a:rPr>
              <a:t>.</a:t>
            </a:r>
            <a:endParaRPr lang="it-IT" sz="2200" dirty="0">
              <a:latin typeface="Arial Black" pitchFamily="34" charset="0"/>
            </a:endParaRPr>
          </a:p>
        </p:txBody>
      </p:sp>
      <p:sp>
        <p:nvSpPr>
          <p:cNvPr id="24581" name="CasellaDiTesto 7"/>
          <p:cNvSpPr txBox="1">
            <a:spLocks noChangeArrowheads="1"/>
          </p:cNvSpPr>
          <p:nvPr/>
        </p:nvSpPr>
        <p:spPr bwMode="auto">
          <a:xfrm>
            <a:off x="971550" y="476250"/>
            <a:ext cx="73453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Freno </a:t>
            </a:r>
            <a:r>
              <a:rPr lang="it-IT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di stazionamento</a:t>
            </a:r>
          </a:p>
        </p:txBody>
      </p:sp>
      <p:pic>
        <p:nvPicPr>
          <p:cNvPr id="24582" name="Picture 14" descr="http://www.smartkits.net/catalog/images/Brabus/freno%20a%20ma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3644900"/>
            <a:ext cx="4205288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sellaDiTesto 3"/>
          <p:cNvSpPr txBox="1">
            <a:spLocks noChangeArrowheads="1"/>
          </p:cNvSpPr>
          <p:nvPr/>
        </p:nvSpPr>
        <p:spPr bwMode="auto">
          <a:xfrm>
            <a:off x="285720" y="1214422"/>
            <a:ext cx="857256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200" dirty="0" smtClean="0">
                <a:latin typeface="Arial Black" pitchFamily="34" charset="0"/>
              </a:rPr>
              <a:t>Il </a:t>
            </a:r>
            <a:r>
              <a:rPr lang="it-IT" sz="2200" b="1" dirty="0" smtClean="0">
                <a:solidFill>
                  <a:srgbClr val="FF0000"/>
                </a:solidFill>
                <a:latin typeface="Arial Black" pitchFamily="34" charset="0"/>
              </a:rPr>
              <a:t>freno di servizio</a:t>
            </a:r>
            <a:r>
              <a:rPr lang="it-IT" sz="2200" dirty="0" smtClean="0">
                <a:latin typeface="Arial Black" pitchFamily="34" charset="0"/>
              </a:rPr>
              <a:t> (detto anche freno a pedale): </a:t>
            </a:r>
          </a:p>
          <a:p>
            <a:pPr algn="ctr"/>
            <a:r>
              <a:rPr lang="it-IT" sz="2200" dirty="0" smtClean="0">
                <a:latin typeface="Arial Black" pitchFamily="34" charset="0"/>
              </a:rPr>
              <a:t>- </a:t>
            </a:r>
            <a:r>
              <a:rPr lang="it-IT" sz="2200" u="sng" dirty="0" smtClean="0">
                <a:latin typeface="Arial Black" pitchFamily="34" charset="0"/>
              </a:rPr>
              <a:t>è un freno idraulico</a:t>
            </a:r>
            <a:r>
              <a:rPr lang="it-IT" sz="2200" dirty="0" smtClean="0">
                <a:latin typeface="Arial Black" pitchFamily="34" charset="0"/>
              </a:rPr>
              <a:t> che utilizza la pressione di un liquido per trasmettere la pressione del piede agli elementi frenanti; </a:t>
            </a:r>
          </a:p>
          <a:p>
            <a:pPr algn="ctr"/>
            <a:r>
              <a:rPr lang="it-IT" sz="2200" dirty="0" smtClean="0">
                <a:latin typeface="Arial Black" pitchFamily="34" charset="0"/>
              </a:rPr>
              <a:t>- </a:t>
            </a:r>
            <a:r>
              <a:rPr lang="it-IT" sz="2200" u="sng" dirty="0" smtClean="0">
                <a:latin typeface="Arial Black" pitchFamily="34" charset="0"/>
              </a:rPr>
              <a:t>è ad azione moderabile</a:t>
            </a:r>
            <a:r>
              <a:rPr lang="it-IT" sz="2200" dirty="0" smtClean="0">
                <a:latin typeface="Arial Black" pitchFamily="34" charset="0"/>
              </a:rPr>
              <a:t>; </a:t>
            </a:r>
            <a:br>
              <a:rPr lang="it-IT" sz="2200" dirty="0" smtClean="0">
                <a:latin typeface="Arial Black" pitchFamily="34" charset="0"/>
              </a:rPr>
            </a:br>
            <a:r>
              <a:rPr lang="it-IT" sz="2200" dirty="0" smtClean="0">
                <a:latin typeface="Arial Black" pitchFamily="34" charset="0"/>
              </a:rPr>
              <a:t>- </a:t>
            </a:r>
            <a:r>
              <a:rPr lang="it-IT" sz="2200" u="sng" dirty="0" smtClean="0">
                <a:latin typeface="Arial Black" pitchFamily="34" charset="0"/>
              </a:rPr>
              <a:t>agisce sulle quattro ruote</a:t>
            </a:r>
            <a:r>
              <a:rPr lang="it-IT" sz="2200" dirty="0" smtClean="0">
                <a:latin typeface="Arial Black" pitchFamily="34" charset="0"/>
              </a:rPr>
              <a:t>. </a:t>
            </a:r>
            <a:endParaRPr lang="it-IT" sz="2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5605" name="CasellaDiTesto 7"/>
          <p:cNvSpPr txBox="1">
            <a:spLocks noChangeArrowheads="1"/>
          </p:cNvSpPr>
          <p:nvPr/>
        </p:nvSpPr>
        <p:spPr bwMode="auto">
          <a:xfrm>
            <a:off x="971550" y="476250"/>
            <a:ext cx="73453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Freno </a:t>
            </a:r>
            <a:r>
              <a:rPr lang="it-IT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di servizio</a:t>
            </a:r>
          </a:p>
        </p:txBody>
      </p:sp>
      <p:pic>
        <p:nvPicPr>
          <p:cNvPr id="25606" name="Picture 11" descr="http://www.mitsubishi-auto.it/uploadedImages/p1.1.1_foldover_imageset-1_Brake_and_Clutch_Pedal.jpg?n=91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6012" y="3500439"/>
            <a:ext cx="4512004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sellaDiTesto 3"/>
          <p:cNvSpPr txBox="1">
            <a:spLocks noChangeArrowheads="1"/>
          </p:cNvSpPr>
          <p:nvPr/>
        </p:nvSpPr>
        <p:spPr bwMode="auto">
          <a:xfrm>
            <a:off x="3286116" y="1214422"/>
            <a:ext cx="571504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200" dirty="0" smtClean="0">
                <a:latin typeface="Arial Black" pitchFamily="34" charset="0"/>
              </a:rPr>
              <a:t>Il </a:t>
            </a:r>
            <a:r>
              <a:rPr lang="it-IT" sz="2200" b="1" dirty="0" smtClean="0">
                <a:solidFill>
                  <a:srgbClr val="FF0000"/>
                </a:solidFill>
                <a:latin typeface="Arial Black" pitchFamily="34" charset="0"/>
              </a:rPr>
              <a:t>freno di soccorso</a:t>
            </a:r>
            <a:r>
              <a:rPr lang="it-IT" sz="2200" dirty="0" smtClean="0">
                <a:latin typeface="Arial Black" pitchFamily="34" charset="0"/>
              </a:rPr>
              <a:t>:</a:t>
            </a:r>
            <a:r>
              <a:rPr lang="it-IT" sz="2200" b="1" dirty="0" smtClean="0">
                <a:latin typeface="Arial Black" pitchFamily="34" charset="0"/>
              </a:rPr>
              <a:t> </a:t>
            </a:r>
            <a:endParaRPr lang="it-IT" sz="2200" dirty="0" smtClean="0">
              <a:latin typeface="Arial Black" pitchFamily="34" charset="0"/>
            </a:endParaRPr>
          </a:p>
          <a:p>
            <a:pPr algn="ctr"/>
            <a:r>
              <a:rPr lang="it-IT" sz="2200" dirty="0" smtClean="0">
                <a:latin typeface="Arial Black" pitchFamily="34" charset="0"/>
              </a:rPr>
              <a:t>- </a:t>
            </a:r>
            <a:r>
              <a:rPr lang="it-IT" sz="2200" u="sng" dirty="0" smtClean="0">
                <a:latin typeface="Arial Black" pitchFamily="34" charset="0"/>
              </a:rPr>
              <a:t>deve poter frenare almeno due ruote nel caso di avaria del freno di servizio</a:t>
            </a:r>
            <a:r>
              <a:rPr lang="it-IT" sz="2200" dirty="0" smtClean="0">
                <a:latin typeface="Arial Black" pitchFamily="34" charset="0"/>
              </a:rPr>
              <a:t>; </a:t>
            </a:r>
            <a:br>
              <a:rPr lang="it-IT" sz="2200" dirty="0" smtClean="0">
                <a:latin typeface="Arial Black" pitchFamily="34" charset="0"/>
              </a:rPr>
            </a:br>
            <a:r>
              <a:rPr lang="it-IT" sz="2200" dirty="0" smtClean="0">
                <a:latin typeface="Arial Black" pitchFamily="34" charset="0"/>
              </a:rPr>
              <a:t>- </a:t>
            </a:r>
            <a:r>
              <a:rPr lang="it-IT" sz="2200" u="sng" dirty="0" smtClean="0">
                <a:latin typeface="Arial Black" pitchFamily="34" charset="0"/>
              </a:rPr>
              <a:t>è un freno idraulico</a:t>
            </a:r>
            <a:r>
              <a:rPr lang="it-IT" sz="2200" dirty="0" smtClean="0">
                <a:latin typeface="Arial Black" pitchFamily="34" charset="0"/>
              </a:rPr>
              <a:t>;</a:t>
            </a:r>
          </a:p>
          <a:p>
            <a:pPr algn="ctr"/>
            <a:r>
              <a:rPr lang="it-IT" sz="2200" dirty="0" smtClean="0">
                <a:latin typeface="Arial Black" pitchFamily="34" charset="0"/>
              </a:rPr>
              <a:t>- </a:t>
            </a:r>
            <a:r>
              <a:rPr lang="it-IT" sz="2200" u="sng" dirty="0" smtClean="0">
                <a:latin typeface="Arial Black" pitchFamily="34" charset="0"/>
              </a:rPr>
              <a:t>è realizzato dallo sdoppiamento del freno servizio</a:t>
            </a:r>
            <a:r>
              <a:rPr lang="it-IT" sz="2200" dirty="0" smtClean="0">
                <a:latin typeface="Arial Black" pitchFamily="34" charset="0"/>
              </a:rPr>
              <a:t>. La pressione del piede aziona una pompa capace di trasmettere la pressione sia al freno di servizio che a quello di soccorso. In questo modo i due impianti sono indipendenti e in caso di avaria riescono a compensarsi. </a:t>
            </a:r>
            <a:endParaRPr lang="it-IT" sz="2200" dirty="0">
              <a:latin typeface="Arial Black" pitchFamily="34" charset="0"/>
            </a:endParaRPr>
          </a:p>
        </p:txBody>
      </p:sp>
      <p:sp>
        <p:nvSpPr>
          <p:cNvPr id="26629" name="CasellaDiTesto 7"/>
          <p:cNvSpPr txBox="1">
            <a:spLocks noChangeArrowheads="1"/>
          </p:cNvSpPr>
          <p:nvPr/>
        </p:nvSpPr>
        <p:spPr bwMode="auto">
          <a:xfrm>
            <a:off x="971550" y="476250"/>
            <a:ext cx="73453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Freno </a:t>
            </a:r>
            <a:r>
              <a:rPr lang="it-IT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di soccorso</a:t>
            </a:r>
          </a:p>
        </p:txBody>
      </p:sp>
      <p:pic>
        <p:nvPicPr>
          <p:cNvPr id="26630" name="Picture 13" descr="http://www.frigeriocarrozzeria.it/images/p007_1_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357298"/>
            <a:ext cx="314324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sellaDiTesto 3"/>
          <p:cNvSpPr txBox="1">
            <a:spLocks noChangeArrowheads="1"/>
          </p:cNvSpPr>
          <p:nvPr/>
        </p:nvSpPr>
        <p:spPr bwMode="auto">
          <a:xfrm>
            <a:off x="214282" y="1202842"/>
            <a:ext cx="871543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u="sng" dirty="0" smtClean="0">
                <a:latin typeface="Arial Black" pitchFamily="34" charset="0"/>
              </a:rPr>
              <a:t>Gli organi elettrici consentono l’accensione della miscela aria-combustibile nei motori a ciclo otto</a:t>
            </a:r>
            <a:r>
              <a:rPr lang="it-IT" sz="2400" dirty="0" smtClean="0">
                <a:latin typeface="Arial Black" pitchFamily="34" charset="0"/>
              </a:rPr>
              <a:t>.</a:t>
            </a:r>
          </a:p>
          <a:p>
            <a:pPr algn="ctr"/>
            <a:r>
              <a:rPr lang="it-IT" sz="2400" dirty="0" smtClean="0">
                <a:latin typeface="Arial Black" pitchFamily="34" charset="0"/>
              </a:rPr>
              <a:t>Essi comprendono: la </a:t>
            </a:r>
            <a:r>
              <a:rPr lang="it-IT" sz="2400" b="1" dirty="0" smtClean="0">
                <a:solidFill>
                  <a:srgbClr val="FF0000"/>
                </a:solidFill>
                <a:latin typeface="Arial Black" pitchFamily="34" charset="0"/>
              </a:rPr>
              <a:t>batteria</a:t>
            </a:r>
            <a:r>
              <a:rPr lang="it-IT" sz="2400" dirty="0" smtClean="0">
                <a:latin typeface="Arial Black" pitchFamily="34" charset="0"/>
              </a:rPr>
              <a:t>, un </a:t>
            </a:r>
            <a:r>
              <a:rPr lang="it-IT" sz="2400" b="1" dirty="0" smtClean="0">
                <a:solidFill>
                  <a:srgbClr val="FF0000"/>
                </a:solidFill>
                <a:latin typeface="Arial Black" pitchFamily="34" charset="0"/>
              </a:rPr>
              <a:t>generatore di corrente</a:t>
            </a:r>
            <a:r>
              <a:rPr lang="it-IT" sz="2400" dirty="0" smtClean="0">
                <a:latin typeface="Arial Black" pitchFamily="34" charset="0"/>
              </a:rPr>
              <a:t>, i </a:t>
            </a:r>
            <a:r>
              <a:rPr lang="it-IT" sz="2400" b="1" dirty="0" smtClean="0">
                <a:solidFill>
                  <a:srgbClr val="FF0000"/>
                </a:solidFill>
                <a:latin typeface="Arial Black" pitchFamily="34" charset="0"/>
              </a:rPr>
              <a:t>dispositivi di illuminazione e di segnalazione</a:t>
            </a:r>
            <a:r>
              <a:rPr lang="it-IT" sz="2400" dirty="0" smtClean="0">
                <a:latin typeface="Arial Black" pitchFamily="34" charset="0"/>
              </a:rPr>
              <a:t>, gli </a:t>
            </a:r>
            <a:r>
              <a:rPr lang="it-IT" sz="2400" b="1" dirty="0" smtClean="0">
                <a:solidFill>
                  <a:srgbClr val="FF0000"/>
                </a:solidFill>
                <a:latin typeface="Arial Black" pitchFamily="34" charset="0"/>
              </a:rPr>
              <a:t>apparecchi di controllo</a:t>
            </a:r>
            <a:r>
              <a:rPr lang="it-IT" sz="2400" dirty="0" smtClean="0">
                <a:latin typeface="Arial Black" pitchFamily="34" charset="0"/>
              </a:rPr>
              <a:t>.</a:t>
            </a:r>
          </a:p>
          <a:p>
            <a:pPr algn="ctr"/>
            <a:r>
              <a:rPr lang="it-IT" sz="2400" dirty="0" smtClean="0">
                <a:latin typeface="Arial Black" pitchFamily="34" charset="0"/>
              </a:rPr>
              <a:t> In particolare, </a:t>
            </a:r>
            <a:r>
              <a:rPr lang="it-IT" sz="2400" u="sng" dirty="0" smtClean="0">
                <a:latin typeface="Arial Black" pitchFamily="34" charset="0"/>
              </a:rPr>
              <a:t>la </a:t>
            </a:r>
            <a:r>
              <a:rPr lang="it-IT" sz="2400" b="1" u="sng" dirty="0" smtClean="0">
                <a:latin typeface="Arial Black" pitchFamily="34" charset="0"/>
              </a:rPr>
              <a:t>batteria </a:t>
            </a:r>
            <a:r>
              <a:rPr lang="it-IT" sz="2400" u="sng" dirty="0" smtClean="0">
                <a:latin typeface="Arial Black" pitchFamily="34" charset="0"/>
              </a:rPr>
              <a:t>immagazzina l’energia elettrica generata dall’alternatore</a:t>
            </a:r>
            <a:r>
              <a:rPr lang="it-IT" sz="2400" dirty="0" smtClean="0">
                <a:latin typeface="Arial Black" pitchFamily="34" charset="0"/>
              </a:rPr>
              <a:t>: è indispensabile per l’avviamento del veicolo. </a:t>
            </a:r>
          </a:p>
          <a:p>
            <a:pPr algn="ctr"/>
            <a:r>
              <a:rPr lang="it-IT" sz="2400" dirty="0" smtClean="0">
                <a:latin typeface="Arial Black" pitchFamily="34" charset="0"/>
              </a:rPr>
              <a:t>A batteria carica la tensione oscilla tra </a:t>
            </a:r>
            <a:r>
              <a:rPr lang="it-IT" sz="2400" b="1" dirty="0" smtClean="0">
                <a:solidFill>
                  <a:srgbClr val="0000CC"/>
                </a:solidFill>
                <a:latin typeface="Arial Black" pitchFamily="34" charset="0"/>
              </a:rPr>
              <a:t>12,6 V</a:t>
            </a:r>
            <a:r>
              <a:rPr lang="it-IT" sz="2400" dirty="0" smtClean="0">
                <a:latin typeface="Arial Black" pitchFamily="34" charset="0"/>
              </a:rPr>
              <a:t> e </a:t>
            </a:r>
            <a:r>
              <a:rPr lang="it-IT" sz="2400" b="1" dirty="0" smtClean="0">
                <a:solidFill>
                  <a:srgbClr val="0000CC"/>
                </a:solidFill>
                <a:latin typeface="Arial Black" pitchFamily="34" charset="0"/>
              </a:rPr>
              <a:t>12,8 V</a:t>
            </a:r>
            <a:r>
              <a:rPr lang="it-IT" sz="2400" dirty="0" smtClean="0">
                <a:latin typeface="Arial Black" pitchFamily="34" charset="0"/>
              </a:rPr>
              <a:t> a motore e servizi spenti.</a:t>
            </a:r>
          </a:p>
          <a:p>
            <a:pPr algn="ctr"/>
            <a:r>
              <a:rPr lang="it-IT" sz="2400" dirty="0" smtClean="0">
                <a:latin typeface="Arial Black" pitchFamily="34" charset="0"/>
              </a:rPr>
              <a:t>Con motore in moto la tensione sale a </a:t>
            </a:r>
            <a:r>
              <a:rPr lang="it-IT" sz="2400" b="1" dirty="0" smtClean="0">
                <a:solidFill>
                  <a:srgbClr val="FF0000"/>
                </a:solidFill>
                <a:latin typeface="Arial Black" pitchFamily="34" charset="0"/>
              </a:rPr>
              <a:t>13,6-14,5 V</a:t>
            </a:r>
            <a:r>
              <a:rPr lang="it-IT" sz="2400" dirty="0" smtClean="0">
                <a:latin typeface="Arial Black" pitchFamily="34" charset="0"/>
              </a:rPr>
              <a:t>.</a:t>
            </a:r>
            <a:endParaRPr lang="it-IT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7653" name="CasellaDiTesto 7"/>
          <p:cNvSpPr txBox="1">
            <a:spLocks noChangeArrowheads="1"/>
          </p:cNvSpPr>
          <p:nvPr/>
        </p:nvSpPr>
        <p:spPr bwMode="auto">
          <a:xfrm>
            <a:off x="285720" y="476250"/>
            <a:ext cx="850112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Organi elettrici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asellaDiTesto 3"/>
          <p:cNvSpPr txBox="1">
            <a:spLocks noChangeArrowheads="1"/>
          </p:cNvSpPr>
          <p:nvPr/>
        </p:nvSpPr>
        <p:spPr bwMode="auto">
          <a:xfrm>
            <a:off x="323850" y="2492375"/>
            <a:ext cx="84963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sz="3200" b="1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it-IT" sz="3200" b="1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28677" name="CasellaDiTesto 7"/>
          <p:cNvSpPr txBox="1">
            <a:spLocks noChangeArrowheads="1"/>
          </p:cNvSpPr>
          <p:nvPr/>
        </p:nvSpPr>
        <p:spPr bwMode="auto">
          <a:xfrm>
            <a:off x="539750" y="549275"/>
            <a:ext cx="81359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La dinamo e </a:t>
            </a:r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l’alternatore</a:t>
            </a:r>
            <a:endParaRPr lang="it-IT" sz="36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42844" y="1214422"/>
            <a:ext cx="8858312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La </a:t>
            </a:r>
            <a:r>
              <a:rPr kumimoji="0" lang="it-IT" sz="2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dinamo</a:t>
            </a:r>
            <a:r>
              <a:rPr kumimoji="0" lang="it-IT" sz="2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2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e l’</a:t>
            </a:r>
            <a:r>
              <a:rPr kumimoji="0" lang="it-IT" sz="2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alternatore</a:t>
            </a:r>
            <a:r>
              <a:rPr kumimoji="0" lang="it-IT" sz="2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sono i due possibili generatori di energia elettrica del motore. </a:t>
            </a:r>
            <a:r>
              <a:rPr kumimoji="0" lang="it-IT" sz="220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kumimoji="0" lang="it-IT" sz="2200" b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ssi utilizzano l’energia meccanica del motore, che trasformano in energia elettrica e la inviano agli utilizzatori e alla batteria</a:t>
            </a:r>
            <a:r>
              <a:rPr kumimoji="0" lang="it-IT" sz="2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Per la generazione dell’energia elettrica si sfrutta il </a:t>
            </a:r>
            <a:r>
              <a:rPr kumimoji="0" lang="it-IT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fenomeno dell’induzione magnetica</a:t>
            </a:r>
            <a:r>
              <a:rPr kumimoji="0" lang="it-IT" sz="2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. Per ottenere una </a:t>
            </a:r>
            <a:r>
              <a:rPr kumimoji="0" lang="it-IT" sz="22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f.e.m.</a:t>
            </a:r>
            <a:r>
              <a:rPr kumimoji="0" lang="it-IT" sz="2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il più possibile continua, comunque sempre diretta nello stesso senso, come nella dinamo (pulsante), si utilizzano i </a:t>
            </a:r>
            <a:r>
              <a:rPr kumimoji="0" lang="it-IT" sz="2200" b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collettori striscianti</a:t>
            </a:r>
            <a:r>
              <a:rPr kumimoji="0" lang="it-IT" sz="2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ove le spazzole prendono la corrente sempre nello stesso senso. Il campo magnetico è fisso ed esterno, mentre le spire del circuito elettrico sono interne e ruotano mosse dal motore del veicolo.</a:t>
            </a:r>
            <a:r>
              <a:rPr kumimoji="0" lang="it-IT" sz="2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asellaDiTesto 3"/>
          <p:cNvSpPr txBox="1">
            <a:spLocks noChangeArrowheads="1"/>
          </p:cNvSpPr>
          <p:nvPr/>
        </p:nvSpPr>
        <p:spPr bwMode="auto">
          <a:xfrm>
            <a:off x="214282" y="1052513"/>
            <a:ext cx="8715436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u="sng" dirty="0" smtClean="0">
                <a:latin typeface="Arial Black" pitchFamily="34" charset="0"/>
              </a:rPr>
              <a:t>Gli organi elettronici consentono il controllo e la regolazione del motore e del moto del veicolo</a:t>
            </a:r>
            <a:r>
              <a:rPr lang="it-IT" sz="2400" dirty="0" smtClean="0">
                <a:latin typeface="Arial Black" pitchFamily="34" charset="0"/>
              </a:rPr>
              <a:t>. </a:t>
            </a:r>
            <a:br>
              <a:rPr lang="it-IT" sz="2400" dirty="0" smtClean="0">
                <a:latin typeface="Arial Black" pitchFamily="34" charset="0"/>
              </a:rPr>
            </a:br>
            <a:r>
              <a:rPr lang="it-IT" sz="2400" dirty="0" smtClean="0">
                <a:latin typeface="Arial Black" pitchFamily="34" charset="0"/>
              </a:rPr>
              <a:t>Sono realizzati con circuiti a stato solido costituiti da </a:t>
            </a:r>
            <a:r>
              <a:rPr lang="it-IT" sz="2400" b="1" dirty="0" smtClean="0">
                <a:solidFill>
                  <a:srgbClr val="FF0000"/>
                </a:solidFill>
                <a:latin typeface="Arial Black" pitchFamily="34" charset="0"/>
              </a:rPr>
              <a:t>microchip</a:t>
            </a:r>
            <a:r>
              <a:rPr lang="it-IT" sz="2400" dirty="0" smtClean="0">
                <a:latin typeface="Arial Black" pitchFamily="34" charset="0"/>
              </a:rPr>
              <a:t> che permettono l’autogestione del funzionamento del motore, la regolazione dello stesso e, il controllo da parte del conducente.</a:t>
            </a:r>
          </a:p>
          <a:p>
            <a:pPr algn="ctr"/>
            <a:r>
              <a:rPr lang="it-IT" sz="1200" dirty="0" smtClean="0">
                <a:latin typeface="Arial Black" pitchFamily="34" charset="0"/>
              </a:rPr>
              <a:t> </a:t>
            </a:r>
          </a:p>
          <a:p>
            <a:pPr algn="ctr"/>
            <a:r>
              <a:rPr lang="it-IT" sz="2400" dirty="0" smtClean="0">
                <a:latin typeface="Arial Black" pitchFamily="34" charset="0"/>
              </a:rPr>
              <a:t>Anche il </a:t>
            </a:r>
            <a:r>
              <a:rPr lang="it-IT" sz="2400" b="1" dirty="0" err="1" smtClean="0">
                <a:solidFill>
                  <a:srgbClr val="0000CC"/>
                </a:solidFill>
                <a:latin typeface="Arial Black" pitchFamily="34" charset="0"/>
              </a:rPr>
              <a:t>G.P.S.</a:t>
            </a:r>
            <a:r>
              <a:rPr lang="it-IT" sz="2400" dirty="0" smtClean="0">
                <a:latin typeface="Arial Black" pitchFamily="34" charset="0"/>
              </a:rPr>
              <a:t>, un </a:t>
            </a:r>
            <a:r>
              <a:rPr lang="it-IT" sz="2400" u="sng" dirty="0" smtClean="0">
                <a:latin typeface="Arial Black" pitchFamily="34" charset="0"/>
              </a:rPr>
              <a:t>dispositivo con cui si è in grado di conoscere la posizione del veicolo in latitudine e in longitudine</a:t>
            </a:r>
            <a:r>
              <a:rPr lang="it-IT" sz="2400" dirty="0" smtClean="0">
                <a:latin typeface="Arial Black" pitchFamily="34" charset="0"/>
              </a:rPr>
              <a:t>, con una </a:t>
            </a:r>
            <a:r>
              <a:rPr lang="it-IT" sz="2400" dirty="0" smtClean="0">
                <a:solidFill>
                  <a:srgbClr val="FF0000"/>
                </a:solidFill>
                <a:latin typeface="Arial Black" pitchFamily="34" charset="0"/>
              </a:rPr>
              <a:t>precisione da 10 a 100 m </a:t>
            </a:r>
            <a:r>
              <a:rPr lang="it-IT" sz="2400" dirty="0" smtClean="0">
                <a:latin typeface="Arial Black" pitchFamily="34" charset="0"/>
              </a:rPr>
              <a:t>grazie al segnale proveniente da tre o più satelliti, è considerato un organo elettronico.</a:t>
            </a:r>
            <a:endParaRPr lang="it-IT" sz="2400" dirty="0">
              <a:latin typeface="Arial Black" pitchFamily="34" charset="0"/>
            </a:endParaRPr>
          </a:p>
        </p:txBody>
      </p:sp>
      <p:sp>
        <p:nvSpPr>
          <p:cNvPr id="29701" name="CasellaDiTesto 7"/>
          <p:cNvSpPr txBox="1">
            <a:spLocks noChangeArrowheads="1"/>
          </p:cNvSpPr>
          <p:nvPr/>
        </p:nvSpPr>
        <p:spPr bwMode="auto">
          <a:xfrm>
            <a:off x="971550" y="500042"/>
            <a:ext cx="73453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Organi elettronici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asellaDiTesto 3"/>
          <p:cNvSpPr txBox="1">
            <a:spLocks noChangeArrowheads="1"/>
          </p:cNvSpPr>
          <p:nvPr/>
        </p:nvSpPr>
        <p:spPr bwMode="auto">
          <a:xfrm>
            <a:off x="142844" y="1214422"/>
            <a:ext cx="878687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Arial Black" pitchFamily="34" charset="0"/>
              </a:rPr>
              <a:t>Un veicolo, oltre agli organi che concorrono alla sua messa in moto ed al suo movimento, è formato anche da quelle </a:t>
            </a:r>
            <a:r>
              <a:rPr lang="it-IT" sz="2400" u="sng" dirty="0" smtClean="0">
                <a:latin typeface="Arial Black" pitchFamily="34" charset="0"/>
              </a:rPr>
              <a:t>componenti che ne definiscono la sua struttura</a:t>
            </a:r>
            <a:r>
              <a:rPr lang="it-IT" sz="2400" dirty="0" smtClean="0">
                <a:latin typeface="Arial Black" pitchFamily="34" charset="0"/>
              </a:rPr>
              <a:t>. </a:t>
            </a:r>
          </a:p>
          <a:p>
            <a:pPr algn="ctr"/>
            <a:r>
              <a:rPr lang="it-IT" sz="2400" dirty="0" smtClean="0">
                <a:latin typeface="Arial Black" pitchFamily="34" charset="0"/>
              </a:rPr>
              <a:t>Le due </a:t>
            </a:r>
            <a:r>
              <a:rPr lang="it-IT" sz="2400" b="1" dirty="0" smtClean="0">
                <a:solidFill>
                  <a:srgbClr val="FF0000"/>
                </a:solidFill>
                <a:latin typeface="Arial Black" pitchFamily="34" charset="0"/>
              </a:rPr>
              <a:t>componenti principali</a:t>
            </a:r>
            <a:r>
              <a:rPr lang="it-IT" sz="2400" dirty="0" smtClean="0">
                <a:latin typeface="Arial Black" pitchFamily="34" charset="0"/>
              </a:rPr>
              <a:t> sono: il </a:t>
            </a:r>
            <a:r>
              <a:rPr lang="it-IT" sz="2400" b="1" dirty="0" smtClean="0">
                <a:solidFill>
                  <a:srgbClr val="FF0000"/>
                </a:solidFill>
                <a:latin typeface="Arial Black" pitchFamily="34" charset="0"/>
              </a:rPr>
              <a:t>telaio</a:t>
            </a:r>
            <a:r>
              <a:rPr lang="it-IT" sz="2400" dirty="0" smtClean="0">
                <a:latin typeface="Arial Black" pitchFamily="34" charset="0"/>
              </a:rPr>
              <a:t> e la </a:t>
            </a:r>
            <a:r>
              <a:rPr lang="it-IT" sz="2400" b="1" dirty="0" smtClean="0">
                <a:solidFill>
                  <a:srgbClr val="FF0000"/>
                </a:solidFill>
                <a:latin typeface="Arial Black" pitchFamily="34" charset="0"/>
              </a:rPr>
              <a:t>carrozzeria</a:t>
            </a:r>
            <a:r>
              <a:rPr lang="it-IT" sz="2400" dirty="0" smtClean="0">
                <a:latin typeface="Arial Black" pitchFamily="34" charset="0"/>
              </a:rPr>
              <a:t>.</a:t>
            </a:r>
            <a:endParaRPr lang="it-IT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0725" name="CasellaDiTesto 7"/>
          <p:cNvSpPr txBox="1">
            <a:spLocks noChangeArrowheads="1"/>
          </p:cNvSpPr>
          <p:nvPr/>
        </p:nvSpPr>
        <p:spPr bwMode="auto">
          <a:xfrm>
            <a:off x="0" y="42860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Componenti non funzionali al movimento</a:t>
            </a:r>
          </a:p>
        </p:txBody>
      </p:sp>
      <p:pic>
        <p:nvPicPr>
          <p:cNvPr id="30726" name="Picture 12" descr="http://www.zarattini.com/maggiolino/telaio-scocc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3635056"/>
            <a:ext cx="3730637" cy="217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sellaDiTesto 3"/>
          <p:cNvSpPr txBox="1">
            <a:spLocks noChangeArrowheads="1"/>
          </p:cNvSpPr>
          <p:nvPr/>
        </p:nvSpPr>
        <p:spPr bwMode="auto">
          <a:xfrm>
            <a:off x="468313" y="476250"/>
            <a:ext cx="8064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Telaio</a:t>
            </a:r>
            <a:endParaRPr lang="it-IT" sz="2000" b="1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42844" y="1214422"/>
            <a:ext cx="885831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Il </a:t>
            </a:r>
            <a:r>
              <a:rPr kumimoji="0" lang="it-IT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telaio</a:t>
            </a:r>
            <a:r>
              <a:rPr kumimoji="0" lang="it-IT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è la </a:t>
            </a:r>
            <a:r>
              <a:rPr kumimoji="0" lang="it-IT" sz="2000" b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struttura resistente alla quale vengono ancorati gli organi meccanici, il motore, le sospensioni e la carrozzeria</a:t>
            </a:r>
            <a:r>
              <a:rPr kumimoji="0" lang="it-IT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. L’</a:t>
            </a:r>
            <a:r>
              <a:rPr kumimoji="0" lang="it-IT" sz="2000" b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insieme del telaio e degli organi meccanici ad esso collegati </a:t>
            </a:r>
            <a:r>
              <a:rPr kumimoji="0" lang="it-IT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viene definito </a:t>
            </a:r>
            <a:r>
              <a:rPr kumimoji="0" lang="it-IT" sz="2000" b="1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autotelaio</a:t>
            </a:r>
            <a:r>
              <a:rPr kumimoji="0" lang="it-IT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ed è questo che viene poi fissato alla carrozzeria. Da alcuni decenni sulle vetture non esiste più il telaio vero e proprio separato dalla carrozzeria, si è diffusa la </a:t>
            </a:r>
            <a:r>
              <a:rPr kumimoji="0" lang="it-IT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scocca portante</a:t>
            </a:r>
            <a:r>
              <a:rPr kumimoji="0" lang="it-IT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che </a:t>
            </a:r>
            <a:r>
              <a:rPr kumimoji="0" lang="it-IT" sz="2000" b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offre vantaggi in termini di peso, rigidezza torsionale e flessionale oltre a un migliore sfruttamento dello spazio</a:t>
            </a:r>
            <a:r>
              <a:rPr kumimoji="0" lang="it-IT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. </a:t>
            </a:r>
            <a:br>
              <a:rPr kumimoji="0" lang="it-IT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it-IT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Il telaio viene ancora utilizzato sugli autocarri dove occorre una robusta struttura che sopporti il carico elevato.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Anche nei fuoristrada, soggetti ad elevate sollecitazioni, il telaio viene ancora utilizzato anche se si stanno diffondendo le strutture a scocca portante. </a:t>
            </a:r>
            <a:endParaRPr kumimoji="0" lang="it-IT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asellaDiTesto 3"/>
          <p:cNvSpPr txBox="1">
            <a:spLocks noChangeArrowheads="1"/>
          </p:cNvSpPr>
          <p:nvPr/>
        </p:nvSpPr>
        <p:spPr bwMode="auto">
          <a:xfrm>
            <a:off x="214282" y="1088769"/>
            <a:ext cx="871543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latin typeface="Arial Black" pitchFamily="34" charset="0"/>
              </a:rPr>
              <a:t>La </a:t>
            </a:r>
            <a:r>
              <a:rPr lang="it-IT" sz="2000" b="1" dirty="0" smtClean="0">
                <a:solidFill>
                  <a:srgbClr val="FF0000"/>
                </a:solidFill>
                <a:latin typeface="Arial Black" pitchFamily="34" charset="0"/>
              </a:rPr>
              <a:t>carrozzeria</a:t>
            </a:r>
            <a:r>
              <a:rPr lang="it-IT" sz="2000" b="1" dirty="0" smtClean="0">
                <a:latin typeface="Arial Black" pitchFamily="34" charset="0"/>
              </a:rPr>
              <a:t> </a:t>
            </a:r>
            <a:r>
              <a:rPr lang="it-IT" sz="2000" dirty="0" smtClean="0">
                <a:latin typeface="Arial Black" pitchFamily="34" charset="0"/>
              </a:rPr>
              <a:t>è l’</a:t>
            </a:r>
            <a:r>
              <a:rPr lang="it-IT" sz="2000" u="sng" dirty="0" smtClean="0">
                <a:latin typeface="Arial Black" pitchFamily="34" charset="0"/>
              </a:rPr>
              <a:t>insieme dei pannelli che determinano la forma di una vettura</a:t>
            </a:r>
            <a:r>
              <a:rPr lang="it-IT" sz="2000" dirty="0" smtClean="0">
                <a:latin typeface="Arial Black" pitchFamily="34" charset="0"/>
              </a:rPr>
              <a:t>. Da quando non viene più utilizzato il telaio portante spesso questa definizione si estende alle parti sottostanti, ossia alle strutture interne di rinforzo e all’ossatura della scocca portante. </a:t>
            </a:r>
            <a:br>
              <a:rPr lang="it-IT" sz="2000" dirty="0" smtClean="0">
                <a:latin typeface="Arial Black" pitchFamily="34" charset="0"/>
              </a:rPr>
            </a:br>
            <a:r>
              <a:rPr lang="it-IT" sz="2000" dirty="0" smtClean="0">
                <a:latin typeface="Arial Black" pitchFamily="34" charset="0"/>
              </a:rPr>
              <a:t>In base al tipo di carrozzeria le vetture vengono classificate in: </a:t>
            </a:r>
            <a:r>
              <a:rPr lang="it-IT" sz="2000" b="1" dirty="0" smtClean="0">
                <a:solidFill>
                  <a:srgbClr val="0000CC"/>
                </a:solidFill>
                <a:latin typeface="Arial Black" pitchFamily="34" charset="0"/>
              </a:rPr>
              <a:t>2 volumi</a:t>
            </a:r>
            <a:r>
              <a:rPr lang="it-IT" sz="2000" dirty="0" smtClean="0">
                <a:latin typeface="Arial Black" pitchFamily="34" charset="0"/>
              </a:rPr>
              <a:t>, </a:t>
            </a:r>
            <a:r>
              <a:rPr lang="it-IT" sz="2000" b="1" dirty="0" smtClean="0">
                <a:solidFill>
                  <a:srgbClr val="0000CC"/>
                </a:solidFill>
                <a:latin typeface="Arial Black" pitchFamily="34" charset="0"/>
              </a:rPr>
              <a:t>2 volumi e mezzo</a:t>
            </a:r>
            <a:r>
              <a:rPr lang="it-IT" sz="2000" dirty="0" smtClean="0">
                <a:latin typeface="Arial Black" pitchFamily="34" charset="0"/>
              </a:rPr>
              <a:t> (corto accenno del baule posteriore), </a:t>
            </a:r>
            <a:r>
              <a:rPr lang="it-IT" sz="2000" b="1" dirty="0" smtClean="0">
                <a:solidFill>
                  <a:srgbClr val="0000CC"/>
                </a:solidFill>
                <a:latin typeface="Arial Black" pitchFamily="34" charset="0"/>
              </a:rPr>
              <a:t>3 volumi</a:t>
            </a:r>
            <a:r>
              <a:rPr lang="it-IT" sz="2000" dirty="0" smtClean="0">
                <a:latin typeface="Arial Black" pitchFamily="34" charset="0"/>
              </a:rPr>
              <a:t> (sbalzo posteriore accentuato), </a:t>
            </a:r>
            <a:r>
              <a:rPr lang="it-IT" sz="2000" b="1" dirty="0" err="1" smtClean="0">
                <a:solidFill>
                  <a:srgbClr val="0000CC"/>
                </a:solidFill>
                <a:latin typeface="Arial Black" pitchFamily="34" charset="0"/>
              </a:rPr>
              <a:t>space</a:t>
            </a:r>
            <a:r>
              <a:rPr lang="it-IT" sz="2000" b="1" dirty="0" smtClean="0">
                <a:solidFill>
                  <a:srgbClr val="0000CC"/>
                </a:solidFill>
                <a:latin typeface="Arial Black" pitchFamily="34" charset="0"/>
              </a:rPr>
              <a:t> wagon</a:t>
            </a:r>
            <a:r>
              <a:rPr lang="it-IT" sz="2000" dirty="0" smtClean="0">
                <a:latin typeface="Arial Black" pitchFamily="34" charset="0"/>
              </a:rPr>
              <a:t> (o monovolume), </a:t>
            </a:r>
            <a:r>
              <a:rPr lang="it-IT" sz="2000" b="1" dirty="0" smtClean="0">
                <a:solidFill>
                  <a:srgbClr val="0000CC"/>
                </a:solidFill>
                <a:latin typeface="Arial Black" pitchFamily="34" charset="0"/>
              </a:rPr>
              <a:t>spider</a:t>
            </a:r>
            <a:r>
              <a:rPr lang="it-IT" sz="2000" dirty="0" smtClean="0">
                <a:latin typeface="Arial Black" pitchFamily="34" charset="0"/>
              </a:rPr>
              <a:t> (vettura aperta non derivata da un modello con carrozzeria chiusa) e altre tipologie.</a:t>
            </a:r>
            <a:endParaRPr lang="it-IT" sz="2000" dirty="0">
              <a:latin typeface="Arial Black" pitchFamily="34" charset="0"/>
            </a:endParaRPr>
          </a:p>
        </p:txBody>
      </p:sp>
      <p:sp>
        <p:nvSpPr>
          <p:cNvPr id="32773" name="CasellaDiTesto 7"/>
          <p:cNvSpPr txBox="1">
            <a:spLocks noChangeArrowheads="1"/>
          </p:cNvSpPr>
          <p:nvPr/>
        </p:nvSpPr>
        <p:spPr bwMode="auto">
          <a:xfrm>
            <a:off x="971550" y="500042"/>
            <a:ext cx="73453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Carrozzeria</a:t>
            </a:r>
            <a:endParaRPr lang="it-IT" sz="36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2774" name="Picture 12" descr="http://www.menudeimotori.com/public/media/1/20081104--2008NUOVAGM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286256"/>
            <a:ext cx="3646482" cy="16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asellaDiTesto 3"/>
          <p:cNvSpPr txBox="1">
            <a:spLocks noChangeArrowheads="1"/>
          </p:cNvSpPr>
          <p:nvPr/>
        </p:nvSpPr>
        <p:spPr bwMode="auto">
          <a:xfrm>
            <a:off x="285720" y="1110793"/>
            <a:ext cx="864399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200" dirty="0" smtClean="0">
                <a:latin typeface="Arial Black" pitchFamily="34" charset="0"/>
              </a:rPr>
              <a:t>La </a:t>
            </a:r>
            <a:r>
              <a:rPr lang="it-IT" sz="2200" b="1" dirty="0" smtClean="0">
                <a:solidFill>
                  <a:srgbClr val="FF0000"/>
                </a:solidFill>
                <a:latin typeface="Arial Black" pitchFamily="34" charset="0"/>
              </a:rPr>
              <a:t>scocca</a:t>
            </a:r>
            <a:r>
              <a:rPr lang="it-IT" sz="2200" b="1" dirty="0" smtClean="0">
                <a:latin typeface="Arial Black" pitchFamily="34" charset="0"/>
              </a:rPr>
              <a:t> </a:t>
            </a:r>
            <a:r>
              <a:rPr lang="it-IT" sz="2200" dirty="0" smtClean="0">
                <a:latin typeface="Arial Black" pitchFamily="34" charset="0"/>
              </a:rPr>
              <a:t>è il </a:t>
            </a:r>
            <a:r>
              <a:rPr lang="it-IT" sz="2200" u="sng" dirty="0" smtClean="0">
                <a:latin typeface="Arial Black" pitchFamily="34" charset="0"/>
              </a:rPr>
              <a:t>complesso portante della vettura nel quale tutte le parti della carrozzeria e del pianale collaborano a formare un unico elemento strutturale</a:t>
            </a:r>
            <a:r>
              <a:rPr lang="it-IT" sz="2200" dirty="0" smtClean="0">
                <a:latin typeface="Arial Black" pitchFamily="34" charset="0"/>
              </a:rPr>
              <a:t>. In passato veniva attribuito il compito portante al solo telaio, al quale erano direttamente collegati tutti i gruppi meccanici, mentre il guscio della carrozzeria, che non subiva sollecitazioni meccaniche di flessione e torsione, era molto leggero e avvitato al telaio.</a:t>
            </a:r>
            <a:endParaRPr lang="it-IT" sz="2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3797" name="CasellaDiTesto 7"/>
          <p:cNvSpPr txBox="1">
            <a:spLocks noChangeArrowheads="1"/>
          </p:cNvSpPr>
          <p:nvPr/>
        </p:nvSpPr>
        <p:spPr bwMode="auto">
          <a:xfrm>
            <a:off x="971550" y="549275"/>
            <a:ext cx="73453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Scocca</a:t>
            </a:r>
            <a:endParaRPr lang="it-IT" sz="36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3798" name="Picture 12" descr="http://i30.tinypic.com/tamxk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012056"/>
            <a:ext cx="3542941" cy="1774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sellaDiTesto 3"/>
          <p:cNvSpPr txBox="1">
            <a:spLocks noChangeArrowheads="1"/>
          </p:cNvSpPr>
          <p:nvPr/>
        </p:nvSpPr>
        <p:spPr bwMode="auto">
          <a:xfrm>
            <a:off x="251520" y="1196752"/>
            <a:ext cx="864096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latin typeface="Arial Black" pitchFamily="34" charset="0"/>
              </a:rPr>
              <a:t>In un veicolo a motore si distinguono i seguenti </a:t>
            </a:r>
            <a:r>
              <a:rPr lang="it-IT" sz="2400" dirty="0" smtClean="0">
                <a:latin typeface="Arial Black" pitchFamily="34" charset="0"/>
              </a:rPr>
              <a:t>tre </a:t>
            </a:r>
            <a:r>
              <a:rPr lang="it-IT" sz="2400" dirty="0">
                <a:latin typeface="Arial Black" pitchFamily="34" charset="0"/>
              </a:rPr>
              <a:t>gruppi di </a:t>
            </a:r>
            <a:r>
              <a:rPr lang="it-IT" sz="2400" b="1" dirty="0">
                <a:solidFill>
                  <a:srgbClr val="FF0000"/>
                </a:solidFill>
                <a:latin typeface="Arial Black" pitchFamily="34" charset="0"/>
              </a:rPr>
              <a:t>organi</a:t>
            </a:r>
            <a:r>
              <a:rPr lang="it-IT" sz="2400" dirty="0">
                <a:latin typeface="Arial Black" pitchFamily="34" charset="0"/>
              </a:rPr>
              <a:t> inerenti il movimento:</a:t>
            </a:r>
          </a:p>
          <a:p>
            <a:pPr algn="ctr"/>
            <a:endParaRPr lang="it-IT" sz="2000" dirty="0">
              <a:latin typeface="Arial Black" pitchFamily="34" charset="0"/>
            </a:endParaRPr>
          </a:p>
          <a:p>
            <a:pPr algn="ctr"/>
            <a:r>
              <a:rPr lang="it-IT" sz="2400" dirty="0">
                <a:latin typeface="Arial Black" pitchFamily="34" charset="0"/>
              </a:rPr>
              <a:t>- </a:t>
            </a:r>
            <a:r>
              <a:rPr lang="it-IT" sz="2400" b="1" dirty="0">
                <a:solidFill>
                  <a:srgbClr val="FF0000"/>
                </a:solidFill>
                <a:latin typeface="Arial Black" pitchFamily="34" charset="0"/>
              </a:rPr>
              <a:t>organi meccanici</a:t>
            </a:r>
            <a:r>
              <a:rPr lang="it-IT" sz="2400" dirty="0">
                <a:latin typeface="Arial Black" pitchFamily="34" charset="0"/>
              </a:rPr>
              <a:t> (o di potenza</a:t>
            </a:r>
            <a:r>
              <a:rPr lang="it-IT" sz="2400" dirty="0" smtClean="0">
                <a:latin typeface="Arial Black" pitchFamily="34" charset="0"/>
              </a:rPr>
              <a:t>);</a:t>
            </a:r>
            <a:endParaRPr lang="it-IT" sz="2400" dirty="0">
              <a:latin typeface="Arial Black" pitchFamily="34" charset="0"/>
            </a:endParaRPr>
          </a:p>
          <a:p>
            <a:pPr algn="ctr"/>
            <a:endParaRPr lang="it-IT" sz="1000" dirty="0">
              <a:latin typeface="Arial Black" pitchFamily="34" charset="0"/>
            </a:endParaRPr>
          </a:p>
          <a:p>
            <a:pPr algn="ctr"/>
            <a:r>
              <a:rPr lang="it-IT" sz="2400" dirty="0">
                <a:latin typeface="Arial Black" pitchFamily="34" charset="0"/>
              </a:rPr>
              <a:t>- </a:t>
            </a:r>
            <a:r>
              <a:rPr lang="it-IT" sz="2400" b="1" dirty="0">
                <a:solidFill>
                  <a:srgbClr val="FF0000"/>
                </a:solidFill>
                <a:latin typeface="Arial Black" pitchFamily="34" charset="0"/>
              </a:rPr>
              <a:t>organi elettrici</a:t>
            </a:r>
            <a:r>
              <a:rPr lang="it-IT" sz="2400" dirty="0">
                <a:latin typeface="Arial Black" pitchFamily="34" charset="0"/>
              </a:rPr>
              <a:t> (o </a:t>
            </a:r>
            <a:r>
              <a:rPr lang="it-IT" sz="2400" dirty="0" smtClean="0">
                <a:latin typeface="Arial Black" pitchFamily="34" charset="0"/>
              </a:rPr>
              <a:t>ausiliari);</a:t>
            </a:r>
            <a:endParaRPr lang="it-IT" sz="2400" dirty="0">
              <a:latin typeface="Arial Black" pitchFamily="34" charset="0"/>
            </a:endParaRPr>
          </a:p>
          <a:p>
            <a:pPr algn="ctr"/>
            <a:endParaRPr lang="it-IT" sz="1000" dirty="0">
              <a:latin typeface="Arial Black" pitchFamily="34" charset="0"/>
            </a:endParaRPr>
          </a:p>
          <a:p>
            <a:pPr algn="ctr"/>
            <a:r>
              <a:rPr lang="it-IT" sz="2400" dirty="0">
                <a:latin typeface="Arial Black" pitchFamily="34" charset="0"/>
              </a:rPr>
              <a:t>- </a:t>
            </a:r>
            <a:r>
              <a:rPr lang="it-IT" sz="2400" b="1" dirty="0">
                <a:solidFill>
                  <a:srgbClr val="FF0000"/>
                </a:solidFill>
                <a:latin typeface="Arial Black" pitchFamily="34" charset="0"/>
              </a:rPr>
              <a:t>organi elettronici</a:t>
            </a:r>
            <a:r>
              <a:rPr lang="it-IT" sz="2400" dirty="0">
                <a:latin typeface="Arial Black" pitchFamily="34" charset="0"/>
              </a:rPr>
              <a:t> (o di controllo e regolazione</a:t>
            </a:r>
            <a:r>
              <a:rPr lang="it-IT" sz="2400" dirty="0" smtClean="0">
                <a:latin typeface="Arial Black" pitchFamily="34" charset="0"/>
              </a:rPr>
              <a:t>).</a:t>
            </a:r>
            <a:endParaRPr lang="it-IT" sz="2400" dirty="0">
              <a:latin typeface="Arial Black" pitchFamily="34" charset="0"/>
            </a:endParaRPr>
          </a:p>
        </p:txBody>
      </p:sp>
      <p:sp>
        <p:nvSpPr>
          <p:cNvPr id="7173" name="CasellaDiTesto 7"/>
          <p:cNvSpPr txBox="1">
            <a:spLocks noChangeArrowheads="1"/>
          </p:cNvSpPr>
          <p:nvPr/>
        </p:nvSpPr>
        <p:spPr bwMode="auto">
          <a:xfrm>
            <a:off x="900113" y="476250"/>
            <a:ext cx="7343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Gruppi di organi</a:t>
            </a:r>
            <a:endParaRPr lang="it-IT" sz="36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174" name="Picture 11" descr="http://www.okusato.com/foto-auto/barra-antiroll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3861049"/>
            <a:ext cx="4637628" cy="194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sellaDiTesto 3"/>
          <p:cNvSpPr txBox="1">
            <a:spLocks noChangeArrowheads="1"/>
          </p:cNvSpPr>
          <p:nvPr/>
        </p:nvSpPr>
        <p:spPr bwMode="auto">
          <a:xfrm>
            <a:off x="684213" y="1557338"/>
            <a:ext cx="7920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sz="2000" b="1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4821" name="CasellaDiTesto 7"/>
          <p:cNvSpPr txBox="1">
            <a:spLocks noChangeArrowheads="1"/>
          </p:cNvSpPr>
          <p:nvPr/>
        </p:nvSpPr>
        <p:spPr bwMode="auto">
          <a:xfrm>
            <a:off x="0" y="42860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Altri componenti non funzionali al </a:t>
            </a:r>
            <a:r>
              <a:rPr lang="it-IT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movimento</a:t>
            </a:r>
            <a:endParaRPr lang="it-IT" sz="3600" b="1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14282" y="1142984"/>
            <a:ext cx="85725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latin typeface="Arial Black" pitchFamily="34" charset="0"/>
              </a:rPr>
              <a:t>Altri componenti non funzionali al movimento di un veicolo sono: </a:t>
            </a:r>
            <a:endParaRPr lang="it-IT" sz="1000" dirty="0" smtClean="0">
              <a:latin typeface="Arial Black" pitchFamily="34" charset="0"/>
            </a:endParaRPr>
          </a:p>
          <a:p>
            <a:endParaRPr lang="it-IT" sz="1000" dirty="0" smtClean="0">
              <a:latin typeface="Arial Black" pitchFamily="34" charset="0"/>
            </a:endParaRPr>
          </a:p>
          <a:p>
            <a:r>
              <a:rPr lang="it-IT" sz="2000" dirty="0" smtClean="0">
                <a:solidFill>
                  <a:srgbClr val="FF0000"/>
                </a:solidFill>
                <a:latin typeface="Arial Black" pitchFamily="34" charset="0"/>
              </a:rPr>
              <a:t>►</a:t>
            </a:r>
            <a:r>
              <a:rPr lang="it-IT" sz="2000" dirty="0" smtClean="0">
                <a:latin typeface="Arial Black" pitchFamily="34" charset="0"/>
              </a:rPr>
              <a:t> portiere e cofani; </a:t>
            </a:r>
            <a:br>
              <a:rPr lang="it-IT" sz="2000" dirty="0" smtClean="0">
                <a:latin typeface="Arial Black" pitchFamily="34" charset="0"/>
              </a:rPr>
            </a:br>
            <a:r>
              <a:rPr lang="it-IT" sz="2000" dirty="0" smtClean="0">
                <a:solidFill>
                  <a:srgbClr val="FF0000"/>
                </a:solidFill>
                <a:latin typeface="Arial Black" pitchFamily="34" charset="0"/>
              </a:rPr>
              <a:t>►</a:t>
            </a:r>
            <a:r>
              <a:rPr lang="it-IT" sz="2000" dirty="0" smtClean="0">
                <a:latin typeface="Arial Black" pitchFamily="34" charset="0"/>
              </a:rPr>
              <a:t> componentistica di chiusura; </a:t>
            </a:r>
            <a:br>
              <a:rPr lang="it-IT" sz="2000" dirty="0" smtClean="0">
                <a:latin typeface="Arial Black" pitchFamily="34" charset="0"/>
              </a:rPr>
            </a:br>
            <a:r>
              <a:rPr lang="it-IT" sz="2000" dirty="0" smtClean="0">
                <a:solidFill>
                  <a:srgbClr val="FF0000"/>
                </a:solidFill>
                <a:latin typeface="Arial Black" pitchFamily="34" charset="0"/>
              </a:rPr>
              <a:t>►</a:t>
            </a:r>
            <a:r>
              <a:rPr lang="it-IT" sz="2000" dirty="0" smtClean="0">
                <a:latin typeface="Arial Black" pitchFamily="34" charset="0"/>
              </a:rPr>
              <a:t> vetri e cristalli; </a:t>
            </a:r>
          </a:p>
          <a:p>
            <a:r>
              <a:rPr lang="it-IT" sz="2000" dirty="0" smtClean="0">
                <a:solidFill>
                  <a:srgbClr val="FF0000"/>
                </a:solidFill>
                <a:latin typeface="Arial Black" pitchFamily="34" charset="0"/>
              </a:rPr>
              <a:t>►</a:t>
            </a:r>
            <a:r>
              <a:rPr lang="it-IT" sz="2000" dirty="0" smtClean="0">
                <a:latin typeface="Arial Black" pitchFamily="34" charset="0"/>
              </a:rPr>
              <a:t> selleria in generale (sedili con relativa componentistica); </a:t>
            </a:r>
            <a:br>
              <a:rPr lang="it-IT" sz="2000" dirty="0" smtClean="0">
                <a:latin typeface="Arial Black" pitchFamily="34" charset="0"/>
              </a:rPr>
            </a:br>
            <a:r>
              <a:rPr lang="it-IT" sz="2000" dirty="0" smtClean="0">
                <a:solidFill>
                  <a:srgbClr val="FF0000"/>
                </a:solidFill>
                <a:latin typeface="Arial Black" pitchFamily="34" charset="0"/>
              </a:rPr>
              <a:t>►</a:t>
            </a:r>
            <a:r>
              <a:rPr lang="it-IT" sz="2000" dirty="0" smtClean="0">
                <a:latin typeface="Arial Black" pitchFamily="34" charset="0"/>
              </a:rPr>
              <a:t> rivestimenti insonorizzati; </a:t>
            </a:r>
            <a:br>
              <a:rPr lang="it-IT" sz="2000" dirty="0" smtClean="0">
                <a:latin typeface="Arial Black" pitchFamily="34" charset="0"/>
              </a:rPr>
            </a:br>
            <a:r>
              <a:rPr lang="it-IT" sz="2000" dirty="0" smtClean="0">
                <a:solidFill>
                  <a:srgbClr val="FF0000"/>
                </a:solidFill>
                <a:latin typeface="Arial Black" pitchFamily="34" charset="0"/>
              </a:rPr>
              <a:t>►</a:t>
            </a:r>
            <a:r>
              <a:rPr lang="it-IT" sz="2000" dirty="0" smtClean="0">
                <a:latin typeface="Arial Black" pitchFamily="34" charset="0"/>
              </a:rPr>
              <a:t> meccanismi e componenti per la sicurezza del conducente e dei passeggeri; </a:t>
            </a:r>
            <a:br>
              <a:rPr lang="it-IT" sz="2000" dirty="0" smtClean="0">
                <a:latin typeface="Arial Black" pitchFamily="34" charset="0"/>
              </a:rPr>
            </a:br>
            <a:r>
              <a:rPr lang="it-IT" sz="2000" dirty="0" smtClean="0">
                <a:solidFill>
                  <a:srgbClr val="FF0000"/>
                </a:solidFill>
                <a:latin typeface="Arial Black" pitchFamily="34" charset="0"/>
              </a:rPr>
              <a:t>►</a:t>
            </a:r>
            <a:r>
              <a:rPr lang="it-IT" sz="2000" dirty="0" smtClean="0">
                <a:latin typeface="Arial Black" pitchFamily="34" charset="0"/>
              </a:rPr>
              <a:t> componenti </a:t>
            </a:r>
            <a:r>
              <a:rPr lang="it-IT" sz="2000" dirty="0" err="1" smtClean="0">
                <a:latin typeface="Arial Black" pitchFamily="34" charset="0"/>
              </a:rPr>
              <a:t>optionali</a:t>
            </a:r>
            <a:r>
              <a:rPr lang="it-IT" sz="2000" dirty="0" smtClean="0">
                <a:latin typeface="Arial Black" pitchFamily="34" charset="0"/>
              </a:rPr>
              <a:t> relativi al comfort del veicolo (autoradio, lettore </a:t>
            </a:r>
            <a:r>
              <a:rPr lang="it-IT" sz="2000" dirty="0" err="1" smtClean="0">
                <a:latin typeface="Arial Black" pitchFamily="34" charset="0"/>
              </a:rPr>
              <a:t>CD</a:t>
            </a:r>
            <a:r>
              <a:rPr lang="it-IT" sz="2000" smtClean="0">
                <a:latin typeface="Arial Black" pitchFamily="34" charset="0"/>
              </a:rPr>
              <a:t>/DVD/MP3, </a:t>
            </a:r>
            <a:r>
              <a:rPr lang="it-IT" sz="2000" dirty="0" smtClean="0">
                <a:latin typeface="Arial Black" pitchFamily="34" charset="0"/>
              </a:rPr>
              <a:t>ecc); </a:t>
            </a:r>
            <a:br>
              <a:rPr lang="it-IT" sz="2000" dirty="0" smtClean="0">
                <a:latin typeface="Arial Black" pitchFamily="34" charset="0"/>
              </a:rPr>
            </a:br>
            <a:r>
              <a:rPr lang="it-IT" sz="2000" dirty="0" smtClean="0">
                <a:solidFill>
                  <a:srgbClr val="FF0000"/>
                </a:solidFill>
                <a:latin typeface="Arial Black" pitchFamily="34" charset="0"/>
              </a:rPr>
              <a:t>►</a:t>
            </a:r>
            <a:r>
              <a:rPr lang="it-IT" sz="2000" dirty="0" smtClean="0">
                <a:latin typeface="Arial Black" pitchFamily="34" charset="0"/>
              </a:rPr>
              <a:t> impianti di aria condizionata e impianti di riscaldamento dell’abitacolo. </a:t>
            </a:r>
            <a:endParaRPr lang="it-IT" sz="2000" dirty="0">
              <a:latin typeface="Arial Black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asellaDiTesto 3"/>
          <p:cNvSpPr txBox="1">
            <a:spLocks noChangeArrowheads="1"/>
          </p:cNvSpPr>
          <p:nvPr/>
        </p:nvSpPr>
        <p:spPr bwMode="auto">
          <a:xfrm>
            <a:off x="285720" y="1286422"/>
            <a:ext cx="864399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400" b="1" u="sng" dirty="0" smtClean="0">
                <a:solidFill>
                  <a:srgbClr val="FF0000"/>
                </a:solidFill>
                <a:latin typeface="Arial Black" pitchFamily="34" charset="0"/>
              </a:rPr>
              <a:t>È importante segnalare che</a:t>
            </a:r>
            <a:r>
              <a:rPr lang="it-IT" sz="2400" dirty="0" smtClean="0">
                <a:latin typeface="Arial Black" pitchFamily="34" charset="0"/>
              </a:rPr>
              <a:t>: </a:t>
            </a:r>
          </a:p>
          <a:p>
            <a:r>
              <a:rPr lang="it-IT" sz="1200" dirty="0" smtClean="0">
                <a:latin typeface="Arial Black" pitchFamily="34" charset="0"/>
              </a:rPr>
              <a:t/>
            </a:r>
            <a:br>
              <a:rPr lang="it-IT" sz="1200" dirty="0" smtClean="0">
                <a:latin typeface="Arial Black" pitchFamily="34" charset="0"/>
              </a:rPr>
            </a:br>
            <a:r>
              <a:rPr lang="it-IT" sz="2400" dirty="0" smtClean="0">
                <a:solidFill>
                  <a:srgbClr val="00B050"/>
                </a:solidFill>
                <a:latin typeface="Arial Black" pitchFamily="34" charset="0"/>
              </a:rPr>
              <a:t>►</a:t>
            </a:r>
            <a:r>
              <a:rPr lang="it-IT" sz="2400" dirty="0" smtClean="0">
                <a:latin typeface="Arial Black" pitchFamily="34" charset="0"/>
              </a:rPr>
              <a:t> gli interventi di riparazione sul telaio e sulla carrozzeria di un veicolo sono compiti del </a:t>
            </a:r>
            <a:r>
              <a:rPr lang="it-IT" sz="2400" b="1" dirty="0" smtClean="0">
                <a:solidFill>
                  <a:srgbClr val="00B050"/>
                </a:solidFill>
                <a:latin typeface="Arial Black" pitchFamily="34" charset="0"/>
              </a:rPr>
              <a:t>carrozziere</a:t>
            </a:r>
            <a:r>
              <a:rPr lang="it-IT" sz="2400" dirty="0" smtClean="0">
                <a:latin typeface="Arial Black" pitchFamily="34" charset="0"/>
              </a:rPr>
              <a:t>; </a:t>
            </a:r>
            <a:br>
              <a:rPr lang="it-IT" sz="2400" dirty="0" smtClean="0">
                <a:latin typeface="Arial Black" pitchFamily="34" charset="0"/>
              </a:rPr>
            </a:br>
            <a:r>
              <a:rPr lang="it-IT" sz="2400" dirty="0" smtClean="0">
                <a:solidFill>
                  <a:srgbClr val="0000CC"/>
                </a:solidFill>
                <a:latin typeface="Arial Black" pitchFamily="34" charset="0"/>
              </a:rPr>
              <a:t>►</a:t>
            </a:r>
            <a:r>
              <a:rPr lang="it-IT" sz="2400" dirty="0" smtClean="0">
                <a:latin typeface="Arial Black" pitchFamily="34" charset="0"/>
              </a:rPr>
              <a:t> gli interventi di riparazione sul motore e sugli organi di moto di un veicolo sono compiti del </a:t>
            </a:r>
            <a:r>
              <a:rPr lang="it-IT" sz="2400" b="1" dirty="0" smtClean="0">
                <a:solidFill>
                  <a:srgbClr val="0000CC"/>
                </a:solidFill>
                <a:latin typeface="Arial Black" pitchFamily="34" charset="0"/>
              </a:rPr>
              <a:t>meccanico</a:t>
            </a:r>
            <a:r>
              <a:rPr lang="it-IT" sz="2400" dirty="0" smtClean="0">
                <a:latin typeface="Arial Black" pitchFamily="34" charset="0"/>
              </a:rPr>
              <a:t>; </a:t>
            </a:r>
            <a:br>
              <a:rPr lang="it-IT" sz="2400" dirty="0" smtClean="0">
                <a:latin typeface="Arial Black" pitchFamily="34" charset="0"/>
              </a:rPr>
            </a:br>
            <a:r>
              <a:rPr lang="it-IT" sz="2400" dirty="0" smtClean="0">
                <a:solidFill>
                  <a:srgbClr val="C00000"/>
                </a:solidFill>
                <a:latin typeface="Arial Black" pitchFamily="34" charset="0"/>
              </a:rPr>
              <a:t>►</a:t>
            </a:r>
            <a:r>
              <a:rPr lang="it-IT" sz="2400" dirty="0" smtClean="0">
                <a:latin typeface="Arial Black" pitchFamily="34" charset="0"/>
              </a:rPr>
              <a:t> gli interventi di riparazione sugli organi elettrici o elettronici di un veicolo sono compiti dell’</a:t>
            </a:r>
            <a:r>
              <a:rPr lang="it-IT" sz="2400" b="1" dirty="0" smtClean="0">
                <a:solidFill>
                  <a:srgbClr val="C00000"/>
                </a:solidFill>
                <a:latin typeface="Arial Black" pitchFamily="34" charset="0"/>
              </a:rPr>
              <a:t>elettrauto</a:t>
            </a:r>
            <a:r>
              <a:rPr lang="it-IT" sz="2400" dirty="0" smtClean="0">
                <a:latin typeface="Arial Black" pitchFamily="34" charset="0"/>
              </a:rPr>
              <a:t>. </a:t>
            </a:r>
            <a:endParaRPr lang="it-IT" sz="2400" dirty="0">
              <a:latin typeface="Arial Black" pitchFamily="34" charset="0"/>
            </a:endParaRPr>
          </a:p>
        </p:txBody>
      </p:sp>
      <p:sp>
        <p:nvSpPr>
          <p:cNvPr id="33797" name="CasellaDiTesto 7"/>
          <p:cNvSpPr txBox="1">
            <a:spLocks noChangeArrowheads="1"/>
          </p:cNvSpPr>
          <p:nvPr/>
        </p:nvSpPr>
        <p:spPr bwMode="auto">
          <a:xfrm>
            <a:off x="214282" y="500042"/>
            <a:ext cx="86439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Interventi e figure professionali</a:t>
            </a:r>
            <a:endParaRPr lang="it-IT" sz="36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shutterstock_2852226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4000528" cy="300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0" name="WordArt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857496"/>
            <a:ext cx="6735762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sellaDiTesto 9"/>
          <p:cNvSpPr txBox="1">
            <a:spLocks noChangeArrowheads="1"/>
          </p:cNvSpPr>
          <p:nvPr/>
        </p:nvSpPr>
        <p:spPr bwMode="auto">
          <a:xfrm>
            <a:off x="251520" y="1196752"/>
            <a:ext cx="4464496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latin typeface="Arial Black" pitchFamily="34" charset="0"/>
              </a:rPr>
              <a:t>Gli organi meccanici si dividono in </a:t>
            </a:r>
            <a:r>
              <a:rPr lang="it-IT" sz="2400" b="1" dirty="0" smtClean="0">
                <a:solidFill>
                  <a:srgbClr val="0000CC"/>
                </a:solidFill>
                <a:latin typeface="Arial Black" pitchFamily="34" charset="0"/>
              </a:rPr>
              <a:t>4 </a:t>
            </a:r>
            <a:r>
              <a:rPr lang="it-IT" sz="2400" b="1" dirty="0">
                <a:solidFill>
                  <a:srgbClr val="0000CC"/>
                </a:solidFill>
                <a:latin typeface="Arial Black" pitchFamily="34" charset="0"/>
              </a:rPr>
              <a:t>sottogruppi</a:t>
            </a:r>
            <a:r>
              <a:rPr lang="it-IT" sz="2400" dirty="0">
                <a:latin typeface="Arial Black" pitchFamily="34" charset="0"/>
              </a:rPr>
              <a:t>:</a:t>
            </a:r>
          </a:p>
          <a:p>
            <a:pPr algn="ctr"/>
            <a:endParaRPr lang="it-IT" sz="1000" dirty="0" smtClean="0">
              <a:latin typeface="Arial Black" pitchFamily="34" charset="0"/>
            </a:endParaRPr>
          </a:p>
          <a:p>
            <a:pPr algn="ctr"/>
            <a:endParaRPr lang="it-IT" sz="1000" dirty="0">
              <a:latin typeface="Arial Black" pitchFamily="34" charset="0"/>
            </a:endParaRPr>
          </a:p>
          <a:p>
            <a:pPr algn="ctr"/>
            <a:r>
              <a:rPr lang="it-IT" sz="2400" dirty="0">
                <a:latin typeface="Arial Black" pitchFamily="34" charset="0"/>
              </a:rPr>
              <a:t>- </a:t>
            </a:r>
            <a:r>
              <a:rPr lang="it-IT" sz="2400" b="1" dirty="0">
                <a:solidFill>
                  <a:srgbClr val="0000CC"/>
                </a:solidFill>
                <a:latin typeface="Arial Black" pitchFamily="34" charset="0"/>
              </a:rPr>
              <a:t>organi meccanici di </a:t>
            </a:r>
            <a:r>
              <a:rPr lang="it-IT" sz="2400" b="1" dirty="0" smtClean="0">
                <a:solidFill>
                  <a:srgbClr val="0000CC"/>
                </a:solidFill>
                <a:latin typeface="Arial Black" pitchFamily="34" charset="0"/>
              </a:rPr>
              <a:t>trasmissione</a:t>
            </a:r>
            <a:r>
              <a:rPr lang="it-IT" sz="2400" dirty="0" smtClean="0">
                <a:latin typeface="Arial Black" pitchFamily="34" charset="0"/>
              </a:rPr>
              <a:t>;</a:t>
            </a:r>
            <a:endParaRPr lang="it-IT" sz="2400" dirty="0">
              <a:latin typeface="Arial Black" pitchFamily="34" charset="0"/>
            </a:endParaRPr>
          </a:p>
          <a:p>
            <a:pPr algn="ctr"/>
            <a:endParaRPr lang="it-IT" sz="1000" dirty="0">
              <a:latin typeface="Arial Black" pitchFamily="34" charset="0"/>
            </a:endParaRPr>
          </a:p>
          <a:p>
            <a:pPr algn="ctr"/>
            <a:r>
              <a:rPr lang="it-IT" sz="2400" dirty="0">
                <a:latin typeface="Arial Black" pitchFamily="34" charset="0"/>
              </a:rPr>
              <a:t>- </a:t>
            </a:r>
            <a:r>
              <a:rPr lang="it-IT" sz="2400" b="1" dirty="0">
                <a:solidFill>
                  <a:srgbClr val="0000CC"/>
                </a:solidFill>
                <a:latin typeface="Arial Black" pitchFamily="34" charset="0"/>
              </a:rPr>
              <a:t>organi meccanici di </a:t>
            </a:r>
            <a:r>
              <a:rPr lang="it-IT" sz="2400" b="1" dirty="0" smtClean="0">
                <a:solidFill>
                  <a:srgbClr val="0000CC"/>
                </a:solidFill>
                <a:latin typeface="Arial Black" pitchFamily="34" charset="0"/>
              </a:rPr>
              <a:t>direzione</a:t>
            </a:r>
            <a:r>
              <a:rPr lang="it-IT" sz="2400" dirty="0" smtClean="0">
                <a:latin typeface="Arial Black" pitchFamily="34" charset="0"/>
              </a:rPr>
              <a:t>;</a:t>
            </a:r>
            <a:endParaRPr lang="it-IT" sz="2400" dirty="0">
              <a:latin typeface="Arial Black" pitchFamily="34" charset="0"/>
            </a:endParaRPr>
          </a:p>
          <a:p>
            <a:pPr algn="ctr"/>
            <a:endParaRPr lang="it-IT" sz="1000" dirty="0">
              <a:latin typeface="Arial Black" pitchFamily="34" charset="0"/>
            </a:endParaRPr>
          </a:p>
          <a:p>
            <a:pPr algn="ctr"/>
            <a:r>
              <a:rPr lang="it-IT" sz="2400" dirty="0">
                <a:latin typeface="Arial Black" pitchFamily="34" charset="0"/>
              </a:rPr>
              <a:t>- </a:t>
            </a:r>
            <a:r>
              <a:rPr lang="it-IT" sz="2400" b="1" dirty="0">
                <a:solidFill>
                  <a:srgbClr val="0000CC"/>
                </a:solidFill>
                <a:latin typeface="Arial Black" pitchFamily="34" charset="0"/>
              </a:rPr>
              <a:t>organi meccanici di </a:t>
            </a:r>
            <a:r>
              <a:rPr lang="it-IT" sz="2400" b="1" dirty="0" smtClean="0">
                <a:solidFill>
                  <a:srgbClr val="0000CC"/>
                </a:solidFill>
                <a:latin typeface="Arial Black" pitchFamily="34" charset="0"/>
              </a:rPr>
              <a:t>sospensione</a:t>
            </a:r>
            <a:r>
              <a:rPr lang="it-IT" sz="2400" dirty="0" smtClean="0">
                <a:latin typeface="Arial Black" pitchFamily="34" charset="0"/>
              </a:rPr>
              <a:t>;</a:t>
            </a:r>
            <a:endParaRPr lang="it-IT" sz="2400" dirty="0">
              <a:latin typeface="Arial Black" pitchFamily="34" charset="0"/>
            </a:endParaRPr>
          </a:p>
          <a:p>
            <a:pPr algn="ctr"/>
            <a:endParaRPr lang="it-IT" sz="1000" dirty="0">
              <a:latin typeface="Arial Black" pitchFamily="34" charset="0"/>
            </a:endParaRPr>
          </a:p>
          <a:p>
            <a:pPr algn="ctr"/>
            <a:r>
              <a:rPr lang="it-IT" sz="2400" dirty="0">
                <a:latin typeface="Arial Black" pitchFamily="34" charset="0"/>
              </a:rPr>
              <a:t>- </a:t>
            </a:r>
            <a:r>
              <a:rPr lang="it-IT" sz="2400" b="1" dirty="0">
                <a:solidFill>
                  <a:srgbClr val="0000CC"/>
                </a:solidFill>
                <a:latin typeface="Arial Black" pitchFamily="34" charset="0"/>
              </a:rPr>
              <a:t>organi </a:t>
            </a:r>
            <a:r>
              <a:rPr lang="it-IT" sz="2400" b="1" dirty="0" smtClean="0">
                <a:solidFill>
                  <a:srgbClr val="0000CC"/>
                </a:solidFill>
                <a:latin typeface="Arial Black" pitchFamily="34" charset="0"/>
              </a:rPr>
              <a:t>frenanti</a:t>
            </a:r>
            <a:r>
              <a:rPr lang="it-IT" sz="2400" dirty="0" smtClean="0">
                <a:latin typeface="Arial Black" pitchFamily="34" charset="0"/>
              </a:rPr>
              <a:t>.</a:t>
            </a:r>
            <a:endParaRPr lang="it-IT" sz="2400" dirty="0">
              <a:latin typeface="Arial Black" pitchFamily="34" charset="0"/>
            </a:endParaRPr>
          </a:p>
        </p:txBody>
      </p:sp>
      <p:sp>
        <p:nvSpPr>
          <p:cNvPr id="8197" name="CasellaDiTesto 13"/>
          <p:cNvSpPr txBox="1">
            <a:spLocks noChangeArrowheads="1"/>
          </p:cNvSpPr>
          <p:nvPr/>
        </p:nvSpPr>
        <p:spPr bwMode="auto">
          <a:xfrm>
            <a:off x="323528" y="476672"/>
            <a:ext cx="8424936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Organi meccanici</a:t>
            </a:r>
          </a:p>
        </p:txBody>
      </p:sp>
      <p:pic>
        <p:nvPicPr>
          <p:cNvPr id="8198" name="Picture 15" descr="http://carsmotorcycles.blogs.neonisi.com/files/2010/10/manutenzione-meccanica-cinghia-di-distribuzi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340768"/>
            <a:ext cx="403583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sellaDiTesto 3"/>
          <p:cNvSpPr txBox="1">
            <a:spLocks noChangeArrowheads="1"/>
          </p:cNvSpPr>
          <p:nvPr/>
        </p:nvSpPr>
        <p:spPr bwMode="auto">
          <a:xfrm>
            <a:off x="285720" y="1125538"/>
            <a:ext cx="857256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Arial Black" pitchFamily="34" charset="0"/>
              </a:rPr>
              <a:t>Questi </a:t>
            </a:r>
            <a:r>
              <a:rPr lang="it-IT" sz="2400" dirty="0">
                <a:latin typeface="Arial Black" pitchFamily="34" charset="0"/>
              </a:rPr>
              <a:t>organi costituiscono il collegamento attraverso il quale </a:t>
            </a:r>
            <a:r>
              <a:rPr lang="it-IT" sz="2400" u="sng" dirty="0">
                <a:latin typeface="Arial Black" pitchFamily="34" charset="0"/>
              </a:rPr>
              <a:t>il movimento si trasmette dal motore alle ruote</a:t>
            </a:r>
            <a:r>
              <a:rPr lang="it-IT" sz="2400" dirty="0">
                <a:latin typeface="Arial Black" pitchFamily="34" charset="0"/>
              </a:rPr>
              <a:t>.</a:t>
            </a:r>
          </a:p>
          <a:p>
            <a:pPr algn="ctr"/>
            <a:endParaRPr lang="it-IT" sz="1200" dirty="0">
              <a:latin typeface="Arial Black" pitchFamily="34" charset="0"/>
            </a:endParaRPr>
          </a:p>
          <a:p>
            <a:pPr algn="ctr"/>
            <a:r>
              <a:rPr lang="it-IT" sz="2400" dirty="0">
                <a:latin typeface="Arial Black" pitchFamily="34" charset="0"/>
              </a:rPr>
              <a:t>Essi </a:t>
            </a:r>
            <a:r>
              <a:rPr lang="it-IT" sz="2400" dirty="0" smtClean="0">
                <a:latin typeface="Arial Black" pitchFamily="34" charset="0"/>
              </a:rPr>
              <a:t>sono: </a:t>
            </a:r>
            <a:r>
              <a:rPr lang="it-IT" sz="2400" dirty="0">
                <a:latin typeface="Arial Black" pitchFamily="34" charset="0"/>
              </a:rPr>
              <a:t>la </a:t>
            </a:r>
            <a:r>
              <a:rPr lang="it-IT" sz="2400" b="1" dirty="0">
                <a:solidFill>
                  <a:srgbClr val="FF0000"/>
                </a:solidFill>
                <a:latin typeface="Arial Black" pitchFamily="34" charset="0"/>
              </a:rPr>
              <a:t>frizione</a:t>
            </a:r>
            <a:r>
              <a:rPr lang="it-IT" sz="2400" dirty="0">
                <a:latin typeface="Arial Black" pitchFamily="34" charset="0"/>
              </a:rPr>
              <a:t>, il </a:t>
            </a:r>
            <a:r>
              <a:rPr lang="it-IT" sz="2400" b="1" dirty="0">
                <a:solidFill>
                  <a:srgbClr val="FF0000"/>
                </a:solidFill>
                <a:latin typeface="Arial Black" pitchFamily="34" charset="0"/>
              </a:rPr>
              <a:t>cambio di </a:t>
            </a:r>
            <a:r>
              <a:rPr lang="it-IT" sz="2400" b="1" dirty="0" smtClean="0">
                <a:solidFill>
                  <a:srgbClr val="FF0000"/>
                </a:solidFill>
                <a:latin typeface="Arial Black" pitchFamily="34" charset="0"/>
              </a:rPr>
              <a:t>velocità</a:t>
            </a:r>
            <a:r>
              <a:rPr lang="it-IT" sz="2400" dirty="0" smtClean="0">
                <a:latin typeface="Arial Black" pitchFamily="34" charset="0"/>
              </a:rPr>
              <a:t>, </a:t>
            </a:r>
            <a:r>
              <a:rPr lang="it-IT" sz="2400" dirty="0">
                <a:latin typeface="Arial Black" pitchFamily="34" charset="0"/>
              </a:rPr>
              <a:t>l’</a:t>
            </a:r>
            <a:r>
              <a:rPr lang="it-IT" sz="2400" b="1" dirty="0">
                <a:solidFill>
                  <a:srgbClr val="FF0000"/>
                </a:solidFill>
                <a:latin typeface="Arial Black" pitchFamily="34" charset="0"/>
              </a:rPr>
              <a:t>albero di trasmissione</a:t>
            </a:r>
            <a:r>
              <a:rPr lang="it-IT" sz="2400" dirty="0">
                <a:latin typeface="Arial Black" pitchFamily="34" charset="0"/>
              </a:rPr>
              <a:t>, </a:t>
            </a:r>
            <a:r>
              <a:rPr lang="it-IT" sz="2400" dirty="0" smtClean="0">
                <a:latin typeface="Arial Black" pitchFamily="34" charset="0"/>
              </a:rPr>
              <a:t>i </a:t>
            </a:r>
            <a:r>
              <a:rPr lang="it-IT" sz="2400" b="1" dirty="0" smtClean="0">
                <a:solidFill>
                  <a:srgbClr val="FF0000"/>
                </a:solidFill>
                <a:latin typeface="Arial Black" pitchFamily="34" charset="0"/>
              </a:rPr>
              <a:t>semiassi</a:t>
            </a:r>
            <a:r>
              <a:rPr lang="it-IT" sz="2400" dirty="0" smtClean="0">
                <a:latin typeface="Arial Black" pitchFamily="34" charset="0"/>
              </a:rPr>
              <a:t>;</a:t>
            </a:r>
            <a:r>
              <a:rPr lang="it-IT" sz="2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it-IT" sz="2400" dirty="0" smtClean="0">
                <a:latin typeface="Arial Black" pitchFamily="34" charset="0"/>
              </a:rPr>
              <a:t>il </a:t>
            </a:r>
            <a:r>
              <a:rPr lang="it-IT" sz="2400" b="1" dirty="0">
                <a:solidFill>
                  <a:srgbClr val="FF0000"/>
                </a:solidFill>
                <a:latin typeface="Arial Black" pitchFamily="34" charset="0"/>
              </a:rPr>
              <a:t>gruppo di riduzione e </a:t>
            </a:r>
            <a:r>
              <a:rPr lang="it-IT" sz="2400" b="1" dirty="0" smtClean="0">
                <a:solidFill>
                  <a:srgbClr val="FF0000"/>
                </a:solidFill>
                <a:latin typeface="Arial Black" pitchFamily="34" charset="0"/>
              </a:rPr>
              <a:t>differenziale</a:t>
            </a:r>
            <a:r>
              <a:rPr lang="it-IT" sz="2400" dirty="0" smtClean="0">
                <a:latin typeface="Arial Black" pitchFamily="34" charset="0"/>
              </a:rPr>
              <a:t>. </a:t>
            </a:r>
            <a:endParaRPr lang="it-IT" sz="2400" dirty="0">
              <a:latin typeface="Arial Black" pitchFamily="34" charset="0"/>
            </a:endParaRPr>
          </a:p>
        </p:txBody>
      </p:sp>
      <p:sp>
        <p:nvSpPr>
          <p:cNvPr id="9221" name="CasellaDiTesto 7"/>
          <p:cNvSpPr txBox="1">
            <a:spLocks noChangeArrowheads="1"/>
          </p:cNvSpPr>
          <p:nvPr/>
        </p:nvSpPr>
        <p:spPr bwMode="auto">
          <a:xfrm>
            <a:off x="0" y="500042"/>
            <a:ext cx="91439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Organi meccanici di trasmissione</a:t>
            </a:r>
          </a:p>
        </p:txBody>
      </p:sp>
      <p:pic>
        <p:nvPicPr>
          <p:cNvPr id="9222" name="Picture 11" descr="http://lh3.ggpht.com/_G4AYvnjQAwA/S3Bibr38hlI/AAAAAAAAAHk/ZSj-bPGP5Fw/s800/cambio%20di%20velocit%C3%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645024"/>
            <a:ext cx="4703612" cy="215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sellaDiTesto 3"/>
          <p:cNvSpPr txBox="1">
            <a:spLocks noChangeArrowheads="1"/>
          </p:cNvSpPr>
          <p:nvPr/>
        </p:nvSpPr>
        <p:spPr bwMode="auto">
          <a:xfrm>
            <a:off x="142844" y="1214422"/>
            <a:ext cx="88583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Arial Black" pitchFamily="34" charset="0"/>
              </a:rPr>
              <a:t>La frizione è un meccanismo che serve a </a:t>
            </a:r>
            <a:r>
              <a:rPr lang="it-IT" sz="2400" u="sng" dirty="0" smtClean="0">
                <a:latin typeface="Arial Black" pitchFamily="34" charset="0"/>
              </a:rPr>
              <a:t>scollegare il motore dalla trasmissione</a:t>
            </a:r>
            <a:r>
              <a:rPr lang="it-IT" sz="2400" dirty="0" smtClean="0">
                <a:latin typeface="Arial Black" pitchFamily="34" charset="0"/>
              </a:rPr>
              <a:t> per rendere possibili i cambi di marcia e le partenze da fermo. </a:t>
            </a:r>
            <a:endParaRPr lang="it-IT" sz="2400" dirty="0">
              <a:latin typeface="Arial Black" pitchFamily="34" charset="0"/>
            </a:endParaRPr>
          </a:p>
        </p:txBody>
      </p:sp>
      <p:sp>
        <p:nvSpPr>
          <p:cNvPr id="10245" name="CasellaDiTesto 7"/>
          <p:cNvSpPr txBox="1">
            <a:spLocks noChangeArrowheads="1"/>
          </p:cNvSpPr>
          <p:nvPr/>
        </p:nvSpPr>
        <p:spPr bwMode="auto">
          <a:xfrm>
            <a:off x="900113" y="500042"/>
            <a:ext cx="7343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Frizione</a:t>
            </a:r>
          </a:p>
        </p:txBody>
      </p:sp>
      <p:pic>
        <p:nvPicPr>
          <p:cNvPr id="10246" name="Picture 13" descr="http://www.vespaforever.net/Public/data/vespa_90/2007428223454_frizion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2643182"/>
            <a:ext cx="4089408" cy="306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sellaDiTesto 3"/>
          <p:cNvSpPr txBox="1">
            <a:spLocks noChangeArrowheads="1"/>
          </p:cNvSpPr>
          <p:nvPr/>
        </p:nvSpPr>
        <p:spPr bwMode="auto">
          <a:xfrm>
            <a:off x="0" y="1142984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Arial Black" pitchFamily="34" charset="0"/>
              </a:rPr>
              <a:t>Il cambio permette di variare la velocità della vettura consentendo al motore di mantenere un regime di giri per il quale ha un buon rendimento. Il cambio ha generalmente </a:t>
            </a:r>
            <a:r>
              <a:rPr lang="it-IT" sz="2400" b="1" dirty="0" smtClean="0">
                <a:solidFill>
                  <a:srgbClr val="FF0000"/>
                </a:solidFill>
                <a:latin typeface="Arial Black" pitchFamily="34" charset="0"/>
              </a:rPr>
              <a:t>4</a:t>
            </a:r>
            <a:r>
              <a:rPr lang="it-IT" sz="2400" dirty="0" smtClean="0">
                <a:latin typeface="Arial Black" pitchFamily="34" charset="0"/>
              </a:rPr>
              <a:t> o </a:t>
            </a:r>
            <a:r>
              <a:rPr lang="it-IT" sz="2400" b="1" dirty="0" smtClean="0">
                <a:solidFill>
                  <a:srgbClr val="FF0000"/>
                </a:solidFill>
                <a:latin typeface="Arial Black" pitchFamily="34" charset="0"/>
              </a:rPr>
              <a:t>5 marce</a:t>
            </a:r>
            <a:r>
              <a:rPr lang="it-IT" sz="2400" dirty="0" smtClean="0">
                <a:latin typeface="Arial Black" pitchFamily="34" charset="0"/>
              </a:rPr>
              <a:t> più la </a:t>
            </a:r>
            <a:r>
              <a:rPr lang="it-IT" sz="2400" b="1" dirty="0" smtClean="0">
                <a:solidFill>
                  <a:srgbClr val="FF0000"/>
                </a:solidFill>
                <a:latin typeface="Arial Black" pitchFamily="34" charset="0"/>
              </a:rPr>
              <a:t>retromarcia</a:t>
            </a:r>
            <a:r>
              <a:rPr lang="it-IT" sz="2400" dirty="0" smtClean="0">
                <a:latin typeface="Arial Black" pitchFamily="34" charset="0"/>
              </a:rPr>
              <a:t>.</a:t>
            </a:r>
          </a:p>
          <a:p>
            <a:pPr algn="ctr"/>
            <a:r>
              <a:rPr lang="it-IT" sz="2400" dirty="0" smtClean="0">
                <a:latin typeface="Arial Black" pitchFamily="34" charset="0"/>
              </a:rPr>
              <a:t>Mediante un giunto cardanico il cambio è collegato all’albero di trasmissione. </a:t>
            </a:r>
            <a:endParaRPr lang="it-IT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269" name="CasellaDiTesto 7"/>
          <p:cNvSpPr txBox="1">
            <a:spLocks noChangeArrowheads="1"/>
          </p:cNvSpPr>
          <p:nvPr/>
        </p:nvSpPr>
        <p:spPr bwMode="auto">
          <a:xfrm>
            <a:off x="900113" y="476250"/>
            <a:ext cx="7343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Cambio di </a:t>
            </a:r>
            <a:r>
              <a:rPr lang="it-IT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velocità</a:t>
            </a:r>
            <a:endParaRPr lang="it-IT" sz="3600" dirty="0">
              <a:solidFill>
                <a:schemeClr val="tx1">
                  <a:lumMod val="50000"/>
                  <a:lumOff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1270" name="Picture 9" descr="http://blog.panorama.it/autoemoto/files/2010/03/cambio-tct-alfa-romeo-mito1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429000"/>
            <a:ext cx="471884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sellaDiTesto 3"/>
          <p:cNvSpPr txBox="1">
            <a:spLocks noChangeArrowheads="1"/>
          </p:cNvSpPr>
          <p:nvPr/>
        </p:nvSpPr>
        <p:spPr bwMode="auto">
          <a:xfrm>
            <a:off x="1116013" y="908050"/>
            <a:ext cx="7056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it-IT" sz="3200" b="1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293" name="CasellaDiTesto 3"/>
          <p:cNvSpPr txBox="1">
            <a:spLocks noChangeArrowheads="1"/>
          </p:cNvSpPr>
          <p:nvPr/>
        </p:nvSpPr>
        <p:spPr bwMode="auto">
          <a:xfrm>
            <a:off x="142844" y="1142984"/>
            <a:ext cx="878687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Arial Black" pitchFamily="34" charset="0"/>
              </a:rPr>
              <a:t>E’ l’organo rotante che </a:t>
            </a:r>
            <a:r>
              <a:rPr lang="it-IT" sz="2400" u="sng" dirty="0" smtClean="0">
                <a:latin typeface="Arial Black" pitchFamily="34" charset="0"/>
              </a:rPr>
              <a:t>trasmette il movimento da un motore ad un utilizzatore</a:t>
            </a:r>
            <a:r>
              <a:rPr lang="it-IT" sz="2400" dirty="0" smtClean="0">
                <a:latin typeface="Arial Black" pitchFamily="34" charset="0"/>
              </a:rPr>
              <a:t>.</a:t>
            </a:r>
          </a:p>
          <a:p>
            <a:pPr algn="ctr"/>
            <a:r>
              <a:rPr lang="it-IT" sz="2400" dirty="0" smtClean="0">
                <a:latin typeface="Arial Black" pitchFamily="34" charset="0"/>
              </a:rPr>
              <a:t>Negli autoveicoli l’albero di trasmissione è posto fra il cambio e il differenziale dei modelli a trazione posteriore. Tra il differenziale e le ruote vi sono altri due alberi di trasmissione detti </a:t>
            </a:r>
            <a:r>
              <a:rPr lang="it-IT" sz="2400" b="1" dirty="0" smtClean="0">
                <a:solidFill>
                  <a:srgbClr val="FF0000"/>
                </a:solidFill>
                <a:latin typeface="Arial Black" pitchFamily="34" charset="0"/>
              </a:rPr>
              <a:t>semiassi</a:t>
            </a:r>
            <a:r>
              <a:rPr lang="it-IT" sz="2400" dirty="0" smtClean="0">
                <a:latin typeface="Arial Black" pitchFamily="34" charset="0"/>
              </a:rPr>
              <a:t> presenti soltanto nelle trasmissioni anteriori. </a:t>
            </a:r>
            <a:endParaRPr lang="it-IT" sz="2400" dirty="0">
              <a:latin typeface="Arial Black" pitchFamily="34" charset="0"/>
            </a:endParaRPr>
          </a:p>
        </p:txBody>
      </p:sp>
      <p:sp>
        <p:nvSpPr>
          <p:cNvPr id="12296" name="CasellaDiTesto 7"/>
          <p:cNvSpPr txBox="1">
            <a:spLocks noChangeArrowheads="1"/>
          </p:cNvSpPr>
          <p:nvPr/>
        </p:nvSpPr>
        <p:spPr bwMode="auto">
          <a:xfrm>
            <a:off x="971550" y="476250"/>
            <a:ext cx="73453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Albero di trasmissione</a:t>
            </a:r>
          </a:p>
        </p:txBody>
      </p:sp>
      <p:pic>
        <p:nvPicPr>
          <p:cNvPr id="12297" name="Picture 18" descr="http://www.camperonline.it/doc/alko2006-07_ribassato_sprinter_dettagl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3775" y="3857628"/>
            <a:ext cx="4292803" cy="194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sellaDiTesto 3"/>
          <p:cNvSpPr txBox="1">
            <a:spLocks noChangeArrowheads="1"/>
          </p:cNvSpPr>
          <p:nvPr/>
        </p:nvSpPr>
        <p:spPr bwMode="auto">
          <a:xfrm>
            <a:off x="214282" y="1196975"/>
            <a:ext cx="87154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Arial Black" pitchFamily="34" charset="0"/>
              </a:rPr>
              <a:t>Sono </a:t>
            </a:r>
            <a:r>
              <a:rPr lang="it-IT" sz="2400" dirty="0">
                <a:latin typeface="Arial Black" pitchFamily="34" charset="0"/>
              </a:rPr>
              <a:t>gli alberi </a:t>
            </a:r>
            <a:r>
              <a:rPr lang="it-IT" sz="2400" dirty="0" smtClean="0">
                <a:latin typeface="Arial Black" pitchFamily="34" charset="0"/>
              </a:rPr>
              <a:t>di trasmissione che </a:t>
            </a:r>
            <a:r>
              <a:rPr lang="it-IT" sz="2400" u="sng" dirty="0">
                <a:latin typeface="Arial Black" pitchFamily="34" charset="0"/>
              </a:rPr>
              <a:t>collegano il differenziale alle ruote</a:t>
            </a:r>
            <a:r>
              <a:rPr lang="it-IT" sz="2400" dirty="0">
                <a:latin typeface="Arial Black" pitchFamily="34" charset="0"/>
              </a:rPr>
              <a:t>.</a:t>
            </a:r>
          </a:p>
        </p:txBody>
      </p:sp>
      <p:sp>
        <p:nvSpPr>
          <p:cNvPr id="15365" name="CasellaDiTesto 7"/>
          <p:cNvSpPr txBox="1">
            <a:spLocks noChangeArrowheads="1"/>
          </p:cNvSpPr>
          <p:nvPr/>
        </p:nvSpPr>
        <p:spPr bwMode="auto">
          <a:xfrm>
            <a:off x="899592" y="549275"/>
            <a:ext cx="73453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Semiassi</a:t>
            </a:r>
          </a:p>
        </p:txBody>
      </p:sp>
      <p:pic>
        <p:nvPicPr>
          <p:cNvPr id="15366" name="Picture 13" descr="http://www.lmp-engineering.de/cms/upload/bildgalerie/0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167104"/>
            <a:ext cx="6357982" cy="317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734893"/>
            <a:ext cx="86566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344&quot;/&gt;&lt;/object&gt;&lt;object type=&quot;3&quot; unique_id=&quot;10006&quot;&gt;&lt;property id=&quot;20148&quot; value=&quot;5&quot;/&gt;&lt;property id=&quot;20300&quot; value=&quot;Slide 3&quot;/&gt;&lt;property id=&quot;20307&quot; value=&quot;257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58&quot;/&gt;&lt;/object&gt;&lt;object type=&quot;3&quot; unique_id=&quot;10009&quot;&gt;&lt;property id=&quot;20148&quot; value=&quot;5&quot;/&gt;&lt;property id=&quot;20300&quot; value=&quot;Slide 6&quot;/&gt;&lt;property id=&quot;20307&quot; value=&quot;260&quot;/&gt;&lt;/object&gt;&lt;object type=&quot;3&quot; unique_id=&quot;10010&quot;&gt;&lt;property id=&quot;20148&quot; value=&quot;5&quot;/&gt;&lt;property id=&quot;20300&quot; value=&quot;Slide 7&quot;/&gt;&lt;property id=&quot;20307&quot; value=&quot;261&quot;/&gt;&lt;/object&gt;&lt;object type=&quot;3&quot; unique_id=&quot;10011&quot;&gt;&lt;property id=&quot;20148&quot; value=&quot;5&quot;/&gt;&lt;property id=&quot;20300&quot; value=&quot;Slide 8&quot;/&gt;&lt;property id=&quot;20307&quot; value=&quot;262&quot;/&gt;&lt;/object&gt;&lt;object type=&quot;3&quot; unique_id=&quot;10012&quot;&gt;&lt;property id=&quot;20148&quot; value=&quot;5&quot;/&gt;&lt;property id=&quot;20300&quot; value=&quot;Slide 9&quot;/&gt;&lt;property id=&quot;20307&quot; value=&quot;266&quot;/&gt;&lt;/object&gt;&lt;object type=&quot;3&quot; unique_id=&quot;10013&quot;&gt;&lt;property id=&quot;20148&quot; value=&quot;5&quot;/&gt;&lt;property id=&quot;20300&quot; value=&quot;Slide 10&quot;/&gt;&lt;property id=&quot;20307&quot; value=&quot;263&quot;/&gt;&lt;/object&gt;&lt;object type=&quot;3&quot; unique_id=&quot;10014&quot;&gt;&lt;property id=&quot;20148&quot; value=&quot;5&quot;/&gt;&lt;property id=&quot;20300&quot; value=&quot;Slide 11&quot;/&gt;&lt;property id=&quot;20307&quot; value=&quot;267&quot;/&gt;&lt;/object&gt;&lt;object type=&quot;3&quot; unique_id=&quot;10015&quot;&gt;&lt;property id=&quot;20148&quot; value=&quot;5&quot;/&gt;&lt;property id=&quot;20300&quot; value=&quot;Slide 12&quot;/&gt;&lt;property id=&quot;20307&quot; value=&quot;265&quot;/&gt;&lt;/object&gt;&lt;object type=&quot;3&quot; unique_id=&quot;10016&quot;&gt;&lt;property id=&quot;20148&quot; value=&quot;5&quot;/&gt;&lt;property id=&quot;20300&quot; value=&quot;Slide 13&quot;/&gt;&lt;property id=&quot;20307&quot; value=&quot;270&quot;/&gt;&lt;/object&gt;&lt;object type=&quot;3&quot; unique_id=&quot;10017&quot;&gt;&lt;property id=&quot;20148&quot; value=&quot;5&quot;/&gt;&lt;property id=&quot;20300&quot; value=&quot;Slide 14&quot;/&gt;&lt;property id=&quot;20307&quot; value=&quot;272&quot;/&gt;&lt;/object&gt;&lt;object type=&quot;3&quot; unique_id=&quot;10018&quot;&gt;&lt;property id=&quot;20148&quot; value=&quot;5&quot;/&gt;&lt;property id=&quot;20300&quot; value=&quot;Slide 15&quot;/&gt;&lt;property id=&quot;20307&quot; value=&quot;276&quot;/&gt;&lt;/object&gt;&lt;object type=&quot;3&quot; unique_id=&quot;10019&quot;&gt;&lt;property id=&quot;20148&quot; value=&quot;5&quot;/&gt;&lt;property id=&quot;20300&quot; value=&quot;Slide 16&quot;/&gt;&lt;property id=&quot;20307&quot; value=&quot;278&quot;/&gt;&lt;/object&gt;&lt;object type=&quot;3&quot; unique_id=&quot;10020&quot;&gt;&lt;property id=&quot;20148&quot; value=&quot;5&quot;/&gt;&lt;property id=&quot;20300&quot; value=&quot;Slide 17&quot;/&gt;&lt;property id=&quot;20307&quot; value=&quot;277&quot;/&gt;&lt;/object&gt;&lt;object type=&quot;3&quot; unique_id=&quot;10021&quot;&gt;&lt;property id=&quot;20148&quot; value=&quot;5&quot;/&gt;&lt;property id=&quot;20300&quot; value=&quot;Slide 18&quot;/&gt;&lt;property id=&quot;20307&quot; value=&quot;282&quot;/&gt;&lt;/object&gt;&lt;object type=&quot;3&quot; unique_id=&quot;10022&quot;&gt;&lt;property id=&quot;20148&quot; value=&quot;5&quot;/&gt;&lt;property id=&quot;20300&quot; value=&quot;Slide 19&quot;/&gt;&lt;property id=&quot;20307&quot; value=&quot;279&quot;/&gt;&lt;/object&gt;&lt;object type=&quot;3&quot; unique_id=&quot;10023&quot;&gt;&lt;property id=&quot;20148&quot; value=&quot;5&quot;/&gt;&lt;property id=&quot;20300&quot; value=&quot;Slide 20&quot;/&gt;&lt;property id=&quot;20307&quot; value=&quot;283&quot;/&gt;&lt;/object&gt;&lt;object type=&quot;3&quot; unique_id=&quot;10024&quot;&gt;&lt;property id=&quot;20148&quot; value=&quot;5&quot;/&gt;&lt;property id=&quot;20300&quot; value=&quot;Slide 21&quot;/&gt;&lt;property id=&quot;20307&quot; value=&quot;285&quot;/&gt;&lt;/object&gt;&lt;object type=&quot;3&quot; unique_id=&quot;10025&quot;&gt;&lt;property id=&quot;20148&quot; value=&quot;5&quot;/&gt;&lt;property id=&quot;20300&quot; value=&quot;Slide 22&quot;/&gt;&lt;property id=&quot;20307&quot; value=&quot;287&quot;/&gt;&lt;/object&gt;&lt;object type=&quot;3&quot; unique_id=&quot;10026&quot;&gt;&lt;property id=&quot;20148&quot; value=&quot;5&quot;/&gt;&lt;property id=&quot;20300&quot; value=&quot;Slide 23&quot;/&gt;&lt;property id=&quot;20307&quot; value=&quot;289&quot;/&gt;&lt;/object&gt;&lt;object type=&quot;3&quot; unique_id=&quot;10027&quot;&gt;&lt;property id=&quot;20148&quot; value=&quot;5&quot;/&gt;&lt;property id=&quot;20300&quot; value=&quot;Slide 24&quot;/&gt;&lt;property id=&quot;20307&quot; value=&quot;291&quot;/&gt;&lt;/object&gt;&lt;object type=&quot;3&quot; unique_id=&quot;10028&quot;&gt;&lt;property id=&quot;20148&quot; value=&quot;5&quot;/&gt;&lt;property id=&quot;20300&quot; value=&quot;Slide 25&quot;/&gt;&lt;property id=&quot;20307&quot; value=&quot;293&quot;/&gt;&lt;/object&gt;&lt;object type=&quot;3&quot; unique_id=&quot;10029&quot;&gt;&lt;property id=&quot;20148&quot; value=&quot;5&quot;/&gt;&lt;property id=&quot;20300&quot; value=&quot;Slide 26&quot;/&gt;&lt;property id=&quot;20307&quot; value=&quot;295&quot;/&gt;&lt;/object&gt;&lt;object type=&quot;3&quot; unique_id=&quot;10030&quot;&gt;&lt;property id=&quot;20148&quot; value=&quot;5&quot;/&gt;&lt;property id=&quot;20300&quot; value=&quot;Slide 27&quot;/&gt;&lt;property id=&quot;20307&quot; value=&quot;298&quot;/&gt;&lt;/object&gt;&lt;object type=&quot;3&quot; unique_id=&quot;10031&quot;&gt;&lt;property id=&quot;20148&quot; value=&quot;5&quot;/&gt;&lt;property id=&quot;20300&quot; value=&quot;Slide 28&quot;/&gt;&lt;property id=&quot;20307&quot; value=&quot;299&quot;/&gt;&lt;/object&gt;&lt;object type=&quot;3&quot; unique_id=&quot;10032&quot;&gt;&lt;property id=&quot;20148&quot; value=&quot;5&quot;/&gt;&lt;property id=&quot;20300&quot; value=&quot;Slide 29&quot;/&gt;&lt;property id=&quot;20307&quot; value=&quot;301&quot;/&gt;&lt;/object&gt;&lt;object type=&quot;3&quot; unique_id=&quot;10033&quot;&gt;&lt;property id=&quot;20148&quot; value=&quot;5&quot;/&gt;&lt;property id=&quot;20300&quot; value=&quot;Slide 30&quot;/&gt;&lt;property id=&quot;20307&quot; value=&quot;303&quot;/&gt;&lt;/object&gt;&lt;object type=&quot;3&quot; unique_id=&quot;10034&quot;&gt;&lt;property id=&quot;20148&quot; value=&quot;5&quot;/&gt;&lt;property id=&quot;20300&quot; value=&quot;Slide 31&quot;/&gt;&lt;property id=&quot;20307&quot; value=&quot;345&quot;/&gt;&lt;/object&gt;&lt;object type=&quot;3&quot; unique_id=&quot;10035&quot;&gt;&lt;property id=&quot;20148&quot; value=&quot;5&quot;/&gt;&lt;property id=&quot;20300&quot; value=&quot;Slide 32&quot;/&gt;&lt;property id=&quot;20307&quot; value=&quot;343&quot;/&gt;&lt;/object&gt;&lt;object type=&quot;3&quot; unique_id=&quot;10104&quot;&gt;&lt;property id=&quot;20148&quot; value=&quot;5&quot;/&gt;&lt;property id=&quot;20300&quot; value=&quot;Slide 1&quot;/&gt;&lt;property id=&quot;20307&quot; value=&quot;34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3410</TotalTime>
  <Words>1490</Words>
  <Application>Microsoft Office PowerPoint</Application>
  <PresentationFormat>Presentazione su schermo (4:3)</PresentationFormat>
  <Paragraphs>138</Paragraphs>
  <Slides>32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32</vt:i4>
      </vt:variant>
    </vt:vector>
  </HeadingPairs>
  <TitlesOfParts>
    <vt:vector size="34" baseType="lpstr">
      <vt:lpstr>Tema di Office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privato</dc:creator>
  <cp:lastModifiedBy>Patrizia</cp:lastModifiedBy>
  <cp:revision>442</cp:revision>
  <dcterms:created xsi:type="dcterms:W3CDTF">2010-09-09T16:27:16Z</dcterms:created>
  <dcterms:modified xsi:type="dcterms:W3CDTF">2017-05-31T10:32:40Z</dcterms:modified>
</cp:coreProperties>
</file>